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3" roundtripDataSignature="AMtx7mjYJOp1NyeDNKGDcHjJYaW9zAbv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customschemas.google.com/relationships/presentationmetadata" Target="metadata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unsplash.com/photos/IoCWq07GaG4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unsplash.com/photos/IoCWq07GaG4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unsplash.com/photos/IoCWq07GaG4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unsplash.com/photos/IoCWq07GaG4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unsplash.com/photos/IoCWq07GaG4" TargetMode="Externa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unsplash.com/photos/IoCWq07GaG4" TargetMode="Externa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unsplash.com/photos/IoCWq07GaG4" TargetMode="Externa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unsplash.com/photos/IoCWq07GaG4" TargetMode="Externa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unsplash.com/photos/IoCWq07GaG4" TargetMode="Externa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unsplash.com/photos/IoCWq07GaG4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unsplash.com/photos/IoCWq07GaG4" TargetMode="Externa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unsplash.com/photos/IoCWq07GaG4" TargetMode="Externa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unsplash.com/photos/IoCWq07GaG4" TargetMode="Externa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unsplash.com/photos/IoCWq07GaG4" TargetMode="Externa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unsplash.com/photos/IoCWq07GaG4" TargetMode="Externa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unsplash.com/photos/IoCWq07GaG4" TargetMode="Externa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unsplash.com/photos/IoCWq07GaG4" TargetMode="Externa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unsplash.com/photos/IoCWq07GaG4" TargetMode="Externa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unsplash.com/photos/IoCWq07GaG4" TargetMode="Externa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unsplash.com/photos/IoCWq07GaG4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unsplash.com/photos/IoCWq07GaG4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0" name="Google Shape;8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https://unsplash.com/photos/IoCWq07GaG4</a:t>
            </a:r>
            <a:endParaRPr/>
          </a:p>
        </p:txBody>
      </p:sp>
      <p:sp>
        <p:nvSpPr>
          <p:cNvPr id="195" name="Google Shape;195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https://unsplash.com/photos/IoCWq07GaG4</a:t>
            </a:r>
            <a:endParaRPr/>
          </a:p>
        </p:txBody>
      </p:sp>
      <p:sp>
        <p:nvSpPr>
          <p:cNvPr id="208" name="Google Shape;208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https://unsplash.com/photos/IoCWq07GaG4</a:t>
            </a:r>
            <a:endParaRPr/>
          </a:p>
        </p:txBody>
      </p:sp>
      <p:sp>
        <p:nvSpPr>
          <p:cNvPr id="221" name="Google Shape;221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https://unsplash.com/photos/IoCWq07GaG4</a:t>
            </a:r>
            <a:endParaRPr/>
          </a:p>
        </p:txBody>
      </p:sp>
      <p:sp>
        <p:nvSpPr>
          <p:cNvPr id="234" name="Google Shape;234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https://unsplash.com/photos/IoCWq07GaG4</a:t>
            </a:r>
            <a:endParaRPr/>
          </a:p>
        </p:txBody>
      </p:sp>
      <p:sp>
        <p:nvSpPr>
          <p:cNvPr id="247" name="Google Shape;247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https://unsplash.com/photos/IoCWq07GaG4</a:t>
            </a:r>
            <a:endParaRPr/>
          </a:p>
        </p:txBody>
      </p:sp>
      <p:sp>
        <p:nvSpPr>
          <p:cNvPr id="260" name="Google Shape;260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https://unsplash.com/photos/IoCWq07GaG4</a:t>
            </a:r>
            <a:endParaRPr/>
          </a:p>
        </p:txBody>
      </p:sp>
      <p:sp>
        <p:nvSpPr>
          <p:cNvPr id="273" name="Google Shape;273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5" name="Google Shape;285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https://unsplash.com/photos/IoCWq07GaG4</a:t>
            </a:r>
            <a:endParaRPr/>
          </a:p>
        </p:txBody>
      </p:sp>
      <p:sp>
        <p:nvSpPr>
          <p:cNvPr id="286" name="Google Shape;286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8" name="Google Shape;298;p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https://unsplash.com/photos/IoCWq07GaG4</a:t>
            </a:r>
            <a:endParaRPr/>
          </a:p>
        </p:txBody>
      </p:sp>
      <p:sp>
        <p:nvSpPr>
          <p:cNvPr id="299" name="Google Shape;299;p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2" name="Google Shape;312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https://unsplash.com/photos/IoCWq07GaG4</a:t>
            </a:r>
            <a:endParaRPr/>
          </a:p>
        </p:txBody>
      </p:sp>
      <p:sp>
        <p:nvSpPr>
          <p:cNvPr id="313" name="Google Shape;313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https://unsplash.com/photos/IoCWq07GaG4</a:t>
            </a:r>
            <a:endParaRPr/>
          </a:p>
        </p:txBody>
      </p:sp>
      <p:sp>
        <p:nvSpPr>
          <p:cNvPr id="93" name="Google Shape;93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5" name="Google Shape;325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https://unsplash.com/photos/IoCWq07GaG4</a:t>
            </a:r>
            <a:endParaRPr/>
          </a:p>
        </p:txBody>
      </p:sp>
      <p:sp>
        <p:nvSpPr>
          <p:cNvPr id="326" name="Google Shape;326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8" name="Google Shape;338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https://unsplash.com/photos/IoCWq07GaG4</a:t>
            </a:r>
            <a:endParaRPr/>
          </a:p>
        </p:txBody>
      </p:sp>
      <p:sp>
        <p:nvSpPr>
          <p:cNvPr id="339" name="Google Shape;339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1" name="Google Shape;351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https://unsplash.com/photos/IoCWq07GaG4</a:t>
            </a:r>
            <a:endParaRPr/>
          </a:p>
        </p:txBody>
      </p:sp>
      <p:sp>
        <p:nvSpPr>
          <p:cNvPr id="352" name="Google Shape;352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7" name="Google Shape;367;p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https://unsplash.com/photos/IoCWq07GaG4</a:t>
            </a:r>
            <a:endParaRPr/>
          </a:p>
        </p:txBody>
      </p:sp>
      <p:sp>
        <p:nvSpPr>
          <p:cNvPr id="368" name="Google Shape;368;p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1" name="Google Shape;381;p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https://unsplash.com/photos/IoCWq07GaG4</a:t>
            </a:r>
            <a:endParaRPr/>
          </a:p>
        </p:txBody>
      </p:sp>
      <p:sp>
        <p:nvSpPr>
          <p:cNvPr id="382" name="Google Shape;382;p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6" name="Google Shape;396;p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https://unsplash.com/photos/IoCWq07GaG4</a:t>
            </a:r>
            <a:endParaRPr/>
          </a:p>
        </p:txBody>
      </p:sp>
      <p:sp>
        <p:nvSpPr>
          <p:cNvPr id="397" name="Google Shape;397;p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2" name="Google Shape;412;p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https://unsplash.com/photos/IoCWq07GaG4</a:t>
            </a:r>
            <a:endParaRPr/>
          </a:p>
        </p:txBody>
      </p:sp>
      <p:sp>
        <p:nvSpPr>
          <p:cNvPr id="413" name="Google Shape;413;p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7" name="Google Shape;427;p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https://unsplash.com/photos/IoCWq07GaG4</a:t>
            </a:r>
            <a:endParaRPr/>
          </a:p>
        </p:txBody>
      </p:sp>
      <p:sp>
        <p:nvSpPr>
          <p:cNvPr id="428" name="Google Shape;428;p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3" name="Google Shape;443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You can safely remove this slide. This slide design was provided by SlideModel.com – You can download more templates, shapes and elements for PowerPoint from http://slidemodel.com</a:t>
            </a:r>
            <a:endParaRPr/>
          </a:p>
        </p:txBody>
      </p:sp>
      <p:sp>
        <p:nvSpPr>
          <p:cNvPr id="444" name="Google Shape;444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" name="Google Shape;122;p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" name="Google Shape;137;p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https://unsplash.com/photos/IoCWq07GaG4</a:t>
            </a:r>
            <a:endParaRPr/>
          </a:p>
        </p:txBody>
      </p:sp>
      <p:sp>
        <p:nvSpPr>
          <p:cNvPr id="152" name="Google Shape;152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https://unsplash.com/photos/IoCWq07GaG4</a:t>
            </a:r>
            <a:endParaRPr/>
          </a:p>
        </p:txBody>
      </p:sp>
      <p:sp>
        <p:nvSpPr>
          <p:cNvPr id="165" name="Google Shape;165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bf056321f88be8f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gbf056321f88be8f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8" name="Google Shape;178;gbf056321f88be8f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bf056321f88be8f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gbf056321f88be8f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7" name="Google Shape;187;gbf056321f88be8f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3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model2">
  <p:cSld name="slidemodel2">
    <p:bg>
      <p:bgPr>
        <a:gradFill>
          <a:gsLst>
            <a:gs pos="0">
              <a:srgbClr val="1181AE"/>
            </a:gs>
            <a:gs pos="55000">
              <a:srgbClr val="1181AE"/>
            </a:gs>
            <a:gs pos="100000">
              <a:srgbClr val="095474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0"/>
          <p:cNvSpPr txBox="1"/>
          <p:nvPr>
            <p:ph type="title"/>
          </p:nvPr>
        </p:nvSpPr>
        <p:spPr>
          <a:xfrm>
            <a:off x="3218672" y="2870634"/>
            <a:ext cx="5932223" cy="7110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3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3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3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3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4.png"/><Relationship Id="rId6" Type="http://schemas.openxmlformats.org/officeDocument/2006/relationships/image" Target="../media/image1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6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9.png"/><Relationship Id="rId7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B5394"/>
            </a:gs>
            <a:gs pos="100000">
              <a:srgbClr val="2F353F"/>
            </a:gs>
          </a:gsLst>
          <a:lin ang="5400012" scaled="0"/>
        </a:gra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"/>
          <p:cNvPicPr preferRelativeResize="0"/>
          <p:nvPr/>
        </p:nvPicPr>
        <p:blipFill rotWithShape="1">
          <a:blip r:embed="rId3">
            <a:alphaModFix amt="13000"/>
          </a:blip>
          <a:srcRect b="0" l="0" r="0" t="0"/>
          <a:stretch/>
        </p:blipFill>
        <p:spPr>
          <a:xfrm>
            <a:off x="-2049849" y="-476275"/>
            <a:ext cx="16146848" cy="7982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</p:pic>
      <p:sp>
        <p:nvSpPr>
          <p:cNvPr id="83" name="Google Shape;83;p1"/>
          <p:cNvSpPr/>
          <p:nvPr/>
        </p:nvSpPr>
        <p:spPr>
          <a:xfrm>
            <a:off x="0" y="4145980"/>
            <a:ext cx="12190322" cy="2708685"/>
          </a:xfrm>
          <a:custGeom>
            <a:rect b="b" l="l" r="r" t="t"/>
            <a:pathLst>
              <a:path extrusionOk="0" h="20876" w="21600">
                <a:moveTo>
                  <a:pt x="12796" y="7279"/>
                </a:moveTo>
                <a:cubicBezTo>
                  <a:pt x="6734" y="21599"/>
                  <a:pt x="1977" y="19295"/>
                  <a:pt x="0" y="14999"/>
                </a:cubicBezTo>
                <a:lnTo>
                  <a:pt x="0" y="20875"/>
                </a:lnTo>
                <a:lnTo>
                  <a:pt x="21600" y="20875"/>
                </a:lnTo>
                <a:lnTo>
                  <a:pt x="21600" y="3710"/>
                </a:lnTo>
                <a:cubicBezTo>
                  <a:pt x="21242" y="2616"/>
                  <a:pt x="20203" y="0"/>
                  <a:pt x="18450" y="0"/>
                </a:cubicBezTo>
                <a:cubicBezTo>
                  <a:pt x="17036" y="-1"/>
                  <a:pt x="15157" y="1701"/>
                  <a:pt x="12796" y="7279"/>
                </a:cubicBezTo>
              </a:path>
            </a:pathLst>
          </a:cu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"/>
          <p:cNvSpPr/>
          <p:nvPr/>
        </p:nvSpPr>
        <p:spPr>
          <a:xfrm>
            <a:off x="0" y="4638850"/>
            <a:ext cx="12190338" cy="2215726"/>
          </a:xfrm>
          <a:custGeom>
            <a:rect b="b" l="l" r="r" t="t"/>
            <a:pathLst>
              <a:path extrusionOk="0" h="20876" w="21600">
                <a:moveTo>
                  <a:pt x="12796" y="7279"/>
                </a:moveTo>
                <a:cubicBezTo>
                  <a:pt x="6734" y="21599"/>
                  <a:pt x="1977" y="19295"/>
                  <a:pt x="0" y="14999"/>
                </a:cubicBezTo>
                <a:lnTo>
                  <a:pt x="0" y="20875"/>
                </a:lnTo>
                <a:lnTo>
                  <a:pt x="21600" y="20875"/>
                </a:lnTo>
                <a:lnTo>
                  <a:pt x="21600" y="3710"/>
                </a:lnTo>
                <a:cubicBezTo>
                  <a:pt x="21242" y="2616"/>
                  <a:pt x="20203" y="0"/>
                  <a:pt x="18450" y="0"/>
                </a:cubicBezTo>
                <a:cubicBezTo>
                  <a:pt x="17036" y="-1"/>
                  <a:pt x="15157" y="1701"/>
                  <a:pt x="12796" y="7279"/>
                </a:cubicBezTo>
              </a:path>
            </a:pathLst>
          </a:cu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17675" y="5315575"/>
            <a:ext cx="4150426" cy="13375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679050" y="1656450"/>
            <a:ext cx="10833900" cy="12464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b="1" i="0" lang="en-US" sz="5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Foundation for Excellence</a:t>
            </a:r>
            <a:endParaRPr b="0" i="0" sz="4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1858600" y="2526325"/>
            <a:ext cx="8422500" cy="10156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Growth Measurement</a:t>
            </a:r>
            <a:endParaRPr b="0" i="0" sz="3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630999" y="3623050"/>
            <a:ext cx="7410341" cy="18004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Presented By:  </a:t>
            </a:r>
            <a:r>
              <a:rPr b="1" i="0" lang="en-US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Growth Measurement Subcommittee</a:t>
            </a:r>
            <a:endParaRPr b="1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Rhea McIver Gibbs, Ed.D,  </a:t>
            </a:r>
            <a:r>
              <a:rPr b="0" i="0" lang="en-US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Lead Personnel Agent  </a:t>
            </a:r>
            <a:endParaRPr b="0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Rhonda Kramer, </a:t>
            </a:r>
            <a:r>
              <a:rPr b="0" i="0" lang="en-US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Lead Personnel Agent </a:t>
            </a:r>
            <a:endParaRPr b="0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July 21, 2021</a:t>
            </a:r>
            <a:endParaRPr b="0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57250" y="798551"/>
            <a:ext cx="1581151" cy="781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"/>
          <p:cNvSpPr/>
          <p:nvPr/>
        </p:nvSpPr>
        <p:spPr>
          <a:xfrm>
            <a:off x="0" y="5352301"/>
            <a:ext cx="12190338" cy="1502341"/>
          </a:xfrm>
          <a:custGeom>
            <a:rect b="b" l="l" r="r" t="t"/>
            <a:pathLst>
              <a:path extrusionOk="0" h="20876" w="21600">
                <a:moveTo>
                  <a:pt x="12796" y="7279"/>
                </a:moveTo>
                <a:cubicBezTo>
                  <a:pt x="6734" y="21599"/>
                  <a:pt x="1977" y="19295"/>
                  <a:pt x="0" y="14999"/>
                </a:cubicBezTo>
                <a:lnTo>
                  <a:pt x="0" y="20875"/>
                </a:lnTo>
                <a:lnTo>
                  <a:pt x="21600" y="20875"/>
                </a:lnTo>
                <a:lnTo>
                  <a:pt x="21600" y="3710"/>
                </a:lnTo>
                <a:cubicBezTo>
                  <a:pt x="21242" y="2616"/>
                  <a:pt x="20203" y="0"/>
                  <a:pt x="18450" y="0"/>
                </a:cubicBezTo>
                <a:cubicBezTo>
                  <a:pt x="17036" y="-1"/>
                  <a:pt x="15157" y="1701"/>
                  <a:pt x="12796" y="7279"/>
                </a:cubicBezTo>
              </a:path>
            </a:pathLst>
          </a:custGeom>
          <a:gradFill>
            <a:gsLst>
              <a:gs pos="0">
                <a:srgbClr val="448EDC"/>
              </a:gs>
              <a:gs pos="100000">
                <a:srgbClr val="1F4D7F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p8"/>
          <p:cNvPicPr preferRelativeResize="0"/>
          <p:nvPr/>
        </p:nvPicPr>
        <p:blipFill rotWithShape="1">
          <a:blip r:embed="rId3">
            <a:alphaModFix amt="7000"/>
          </a:blip>
          <a:srcRect b="20503" l="3965" r="31137" t="3698"/>
          <a:stretch/>
        </p:blipFill>
        <p:spPr>
          <a:xfrm>
            <a:off x="-1663" y="-185509"/>
            <a:ext cx="12192001" cy="70401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</p:pic>
      <p:sp>
        <p:nvSpPr>
          <p:cNvPr id="199" name="Google Shape;199;p8"/>
          <p:cNvSpPr txBox="1"/>
          <p:nvPr/>
        </p:nvSpPr>
        <p:spPr>
          <a:xfrm>
            <a:off x="380999" y="400050"/>
            <a:ext cx="11057313" cy="7232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35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Foundation for Excellence – </a:t>
            </a:r>
            <a:r>
              <a:rPr b="0" i="1" lang="en-US" sz="32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Body, Soul, and Spirit</a:t>
            </a:r>
            <a:endParaRPr b="0" i="1" sz="32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8"/>
          <p:cNvSpPr txBox="1"/>
          <p:nvPr/>
        </p:nvSpPr>
        <p:spPr>
          <a:xfrm>
            <a:off x="1085603" y="775080"/>
            <a:ext cx="9817964" cy="52629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2" marL="95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5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Soul:  </a:t>
            </a: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Mind and its three (3) functions: cognition, understanding, 	knowledge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5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Mental Fitness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5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1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2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Leader who relates all actions to the organization’s purpose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2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2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Leader who sees what others do not see and is able to inspire </a:t>
            </a:r>
            <a:r>
              <a:rPr b="1" i="1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vision</a:t>
            </a: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others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2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2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 culture that promotes awareness and understanding of operational realities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2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2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 culture that fosters profound knowledge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2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2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 culture that evokes intellectual ingenuity</a:t>
            </a:r>
            <a:endParaRPr b="1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8"/>
          <p:cNvSpPr/>
          <p:nvPr/>
        </p:nvSpPr>
        <p:spPr>
          <a:xfrm>
            <a:off x="-837" y="5810234"/>
            <a:ext cx="12192012" cy="1047766"/>
          </a:xfrm>
          <a:custGeom>
            <a:rect b="b" l="l" r="r" t="t"/>
            <a:pathLst>
              <a:path extrusionOk="0" h="20876" w="21600">
                <a:moveTo>
                  <a:pt x="12796" y="7279"/>
                </a:moveTo>
                <a:cubicBezTo>
                  <a:pt x="6734" y="21599"/>
                  <a:pt x="1977" y="19295"/>
                  <a:pt x="0" y="14999"/>
                </a:cubicBezTo>
                <a:lnTo>
                  <a:pt x="0" y="20875"/>
                </a:lnTo>
                <a:lnTo>
                  <a:pt x="21600" y="20875"/>
                </a:lnTo>
                <a:lnTo>
                  <a:pt x="21600" y="3710"/>
                </a:lnTo>
                <a:cubicBezTo>
                  <a:pt x="21242" y="2616"/>
                  <a:pt x="20203" y="0"/>
                  <a:pt x="18450" y="0"/>
                </a:cubicBezTo>
                <a:cubicBezTo>
                  <a:pt x="17036" y="-1"/>
                  <a:pt x="15157" y="1701"/>
                  <a:pt x="12796" y="7279"/>
                </a:cubicBezTo>
              </a:path>
            </a:pathLst>
          </a:cu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8"/>
          <p:cNvSpPr txBox="1"/>
          <p:nvPr>
            <p:ph idx="12" type="sldNum"/>
          </p:nvPr>
        </p:nvSpPr>
        <p:spPr>
          <a:xfrm>
            <a:off x="8610600" y="62039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55925" y="6041387"/>
            <a:ext cx="1816827" cy="585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4" name="Google Shape;204;p8"/>
          <p:cNvCxnSpPr/>
          <p:nvPr/>
        </p:nvCxnSpPr>
        <p:spPr>
          <a:xfrm>
            <a:off x="-19050" y="1047750"/>
            <a:ext cx="11258700" cy="3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9"/>
          <p:cNvSpPr/>
          <p:nvPr/>
        </p:nvSpPr>
        <p:spPr>
          <a:xfrm>
            <a:off x="0" y="5352301"/>
            <a:ext cx="12190338" cy="1502341"/>
          </a:xfrm>
          <a:custGeom>
            <a:rect b="b" l="l" r="r" t="t"/>
            <a:pathLst>
              <a:path extrusionOk="0" h="20876" w="21600">
                <a:moveTo>
                  <a:pt x="12796" y="7279"/>
                </a:moveTo>
                <a:cubicBezTo>
                  <a:pt x="6734" y="21599"/>
                  <a:pt x="1977" y="19295"/>
                  <a:pt x="0" y="14999"/>
                </a:cubicBezTo>
                <a:lnTo>
                  <a:pt x="0" y="20875"/>
                </a:lnTo>
                <a:lnTo>
                  <a:pt x="21600" y="20875"/>
                </a:lnTo>
                <a:lnTo>
                  <a:pt x="21600" y="3710"/>
                </a:lnTo>
                <a:cubicBezTo>
                  <a:pt x="21242" y="2616"/>
                  <a:pt x="20203" y="0"/>
                  <a:pt x="18450" y="0"/>
                </a:cubicBezTo>
                <a:cubicBezTo>
                  <a:pt x="17036" y="-1"/>
                  <a:pt x="15157" y="1701"/>
                  <a:pt x="12796" y="7279"/>
                </a:cubicBezTo>
              </a:path>
            </a:pathLst>
          </a:custGeom>
          <a:gradFill>
            <a:gsLst>
              <a:gs pos="0">
                <a:srgbClr val="448EDC"/>
              </a:gs>
              <a:gs pos="100000">
                <a:srgbClr val="1F4D7F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p9"/>
          <p:cNvPicPr preferRelativeResize="0"/>
          <p:nvPr/>
        </p:nvPicPr>
        <p:blipFill rotWithShape="1">
          <a:blip r:embed="rId3">
            <a:alphaModFix amt="7000"/>
          </a:blip>
          <a:srcRect b="20503" l="3965" r="31137" t="3698"/>
          <a:stretch/>
        </p:blipFill>
        <p:spPr>
          <a:xfrm>
            <a:off x="-1663" y="-185509"/>
            <a:ext cx="12192001" cy="70401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</p:pic>
      <p:sp>
        <p:nvSpPr>
          <p:cNvPr id="212" name="Google Shape;212;p9"/>
          <p:cNvSpPr txBox="1"/>
          <p:nvPr/>
        </p:nvSpPr>
        <p:spPr>
          <a:xfrm>
            <a:off x="380999" y="400050"/>
            <a:ext cx="11057313" cy="7232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Foundation for Excellence – </a:t>
            </a:r>
            <a:r>
              <a:rPr b="0" i="1" lang="en-US" sz="21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Growth Measurement Indicators</a:t>
            </a:r>
            <a:endParaRPr b="0" i="1" sz="21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9"/>
          <p:cNvSpPr txBox="1"/>
          <p:nvPr/>
        </p:nvSpPr>
        <p:spPr>
          <a:xfrm>
            <a:off x="574766" y="775080"/>
            <a:ext cx="11047546" cy="51244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2" marL="95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5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5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Soul:  </a:t>
            </a: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Mind and its three (3) functions: cognition, understanding, knowledge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5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Mental Fitness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5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1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2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Leader who relates all actions to the organization’s purpose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6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urier New"/>
              <a:buChar char="o"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	</a:t>
            </a: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Shapes a collective purpose by using multiple sources of data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7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urier New"/>
              <a:buChar char="o"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Uses evidence to create and shape plans, programs, and activities that 	advance the District's mission</a:t>
            </a:r>
            <a:endParaRPr b="1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2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2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Leader who sees what others do not see and is able to inspire </a:t>
            </a:r>
            <a:r>
              <a:rPr b="1" i="1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vision</a:t>
            </a: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others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3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urier New"/>
              <a:buChar char="o"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	</a:t>
            </a: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Creates and shapes conditions that promote innovation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4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urier New"/>
              <a:buChar char="o"/>
            </a:pP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	Builds shared responsibility to achieve the District’s mission by 	distributing leadership roles and responsibilities among staff and 	community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5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9"/>
          <p:cNvSpPr/>
          <p:nvPr/>
        </p:nvSpPr>
        <p:spPr>
          <a:xfrm>
            <a:off x="-837" y="5810234"/>
            <a:ext cx="12192012" cy="1047766"/>
          </a:xfrm>
          <a:custGeom>
            <a:rect b="b" l="l" r="r" t="t"/>
            <a:pathLst>
              <a:path extrusionOk="0" h="20876" w="21600">
                <a:moveTo>
                  <a:pt x="12796" y="7279"/>
                </a:moveTo>
                <a:cubicBezTo>
                  <a:pt x="6734" y="21599"/>
                  <a:pt x="1977" y="19295"/>
                  <a:pt x="0" y="14999"/>
                </a:cubicBezTo>
                <a:lnTo>
                  <a:pt x="0" y="20875"/>
                </a:lnTo>
                <a:lnTo>
                  <a:pt x="21600" y="20875"/>
                </a:lnTo>
                <a:lnTo>
                  <a:pt x="21600" y="3710"/>
                </a:lnTo>
                <a:cubicBezTo>
                  <a:pt x="21242" y="2616"/>
                  <a:pt x="20203" y="0"/>
                  <a:pt x="18450" y="0"/>
                </a:cubicBezTo>
                <a:cubicBezTo>
                  <a:pt x="17036" y="-1"/>
                  <a:pt x="15157" y="1701"/>
                  <a:pt x="12796" y="7279"/>
                </a:cubicBezTo>
              </a:path>
            </a:pathLst>
          </a:cu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9"/>
          <p:cNvSpPr txBox="1"/>
          <p:nvPr>
            <p:ph idx="12" type="sldNum"/>
          </p:nvPr>
        </p:nvSpPr>
        <p:spPr>
          <a:xfrm>
            <a:off x="8610600" y="62039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55925" y="6041387"/>
            <a:ext cx="1816827" cy="585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7" name="Google Shape;217;p9"/>
          <p:cNvCxnSpPr/>
          <p:nvPr/>
        </p:nvCxnSpPr>
        <p:spPr>
          <a:xfrm>
            <a:off x="-2500" y="1067824"/>
            <a:ext cx="11258700" cy="3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0"/>
          <p:cNvSpPr/>
          <p:nvPr/>
        </p:nvSpPr>
        <p:spPr>
          <a:xfrm>
            <a:off x="0" y="5352301"/>
            <a:ext cx="12190338" cy="1502341"/>
          </a:xfrm>
          <a:custGeom>
            <a:rect b="b" l="l" r="r" t="t"/>
            <a:pathLst>
              <a:path extrusionOk="0" h="20876" w="21600">
                <a:moveTo>
                  <a:pt x="12796" y="7279"/>
                </a:moveTo>
                <a:cubicBezTo>
                  <a:pt x="6734" y="21599"/>
                  <a:pt x="1977" y="19295"/>
                  <a:pt x="0" y="14999"/>
                </a:cubicBezTo>
                <a:lnTo>
                  <a:pt x="0" y="20875"/>
                </a:lnTo>
                <a:lnTo>
                  <a:pt x="21600" y="20875"/>
                </a:lnTo>
                <a:lnTo>
                  <a:pt x="21600" y="3710"/>
                </a:lnTo>
                <a:cubicBezTo>
                  <a:pt x="21242" y="2616"/>
                  <a:pt x="20203" y="0"/>
                  <a:pt x="18450" y="0"/>
                </a:cubicBezTo>
                <a:cubicBezTo>
                  <a:pt x="17036" y="-1"/>
                  <a:pt x="15157" y="1701"/>
                  <a:pt x="12796" y="7279"/>
                </a:cubicBezTo>
              </a:path>
            </a:pathLst>
          </a:custGeom>
          <a:gradFill>
            <a:gsLst>
              <a:gs pos="0">
                <a:srgbClr val="448EDC"/>
              </a:gs>
              <a:gs pos="100000">
                <a:srgbClr val="1F4D7F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p10"/>
          <p:cNvPicPr preferRelativeResize="0"/>
          <p:nvPr/>
        </p:nvPicPr>
        <p:blipFill rotWithShape="1">
          <a:blip r:embed="rId3">
            <a:alphaModFix amt="7000"/>
          </a:blip>
          <a:srcRect b="20503" l="3965" r="31137" t="3698"/>
          <a:stretch/>
        </p:blipFill>
        <p:spPr>
          <a:xfrm>
            <a:off x="-1663" y="-185509"/>
            <a:ext cx="12192001" cy="70401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</p:pic>
      <p:sp>
        <p:nvSpPr>
          <p:cNvPr id="225" name="Google Shape;225;p10"/>
          <p:cNvSpPr txBox="1"/>
          <p:nvPr/>
        </p:nvSpPr>
        <p:spPr>
          <a:xfrm>
            <a:off x="380162" y="96749"/>
            <a:ext cx="11057313" cy="12156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Foundation for Excellence – </a:t>
            </a:r>
            <a:r>
              <a:rPr b="0" i="1" lang="en-US" sz="21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Growth Measurement Indicators</a:t>
            </a:r>
            <a:endParaRPr b="0" i="1" sz="21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1" sz="32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0"/>
          <p:cNvSpPr txBox="1"/>
          <p:nvPr/>
        </p:nvSpPr>
        <p:spPr>
          <a:xfrm>
            <a:off x="380163" y="595288"/>
            <a:ext cx="11439138" cy="5247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2" marL="95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5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Soul:  </a:t>
            </a: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Mind and its three (3) functions: cognition, understanding, knowledge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5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Mental Fitness</a:t>
            </a:r>
            <a:endParaRPr b="0" i="1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5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2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 culture that promotes awareness and understanding of operational realities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6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urier New"/>
              <a:buChar char="o"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	</a:t>
            </a: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Serves at an expert level in their job responsibilities and knows the roles of 	others in their service areas and school sites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7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urier New"/>
              <a:buChar char="o"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</a:t>
            </a: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Communicates the District’s mission so that the staff and community 	understands it and uses it for decision-making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95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2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 culture that fosters profound knowledge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3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urier New"/>
              <a:buChar char="o"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	</a:t>
            </a: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Promotes a culture in which staff engages in individual and collective 	professional learning that results in continuous innovation and high 	performance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4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urier New"/>
              <a:buChar char="o"/>
            </a:pP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	Capitalizes on the diverse experiences and abilities of staff to plan, 	implement, and assess professional learning</a:t>
            </a:r>
            <a:endParaRPr b="1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0"/>
          <p:cNvSpPr/>
          <p:nvPr/>
        </p:nvSpPr>
        <p:spPr>
          <a:xfrm>
            <a:off x="-837" y="5810234"/>
            <a:ext cx="12192012" cy="1047766"/>
          </a:xfrm>
          <a:custGeom>
            <a:rect b="b" l="l" r="r" t="t"/>
            <a:pathLst>
              <a:path extrusionOk="0" h="20876" w="21600">
                <a:moveTo>
                  <a:pt x="12796" y="7279"/>
                </a:moveTo>
                <a:cubicBezTo>
                  <a:pt x="6734" y="21599"/>
                  <a:pt x="1977" y="19295"/>
                  <a:pt x="0" y="14999"/>
                </a:cubicBezTo>
                <a:lnTo>
                  <a:pt x="0" y="20875"/>
                </a:lnTo>
                <a:lnTo>
                  <a:pt x="21600" y="20875"/>
                </a:lnTo>
                <a:lnTo>
                  <a:pt x="21600" y="3710"/>
                </a:lnTo>
                <a:cubicBezTo>
                  <a:pt x="21242" y="2616"/>
                  <a:pt x="20203" y="0"/>
                  <a:pt x="18450" y="0"/>
                </a:cubicBezTo>
                <a:cubicBezTo>
                  <a:pt x="17036" y="-1"/>
                  <a:pt x="15157" y="1701"/>
                  <a:pt x="12796" y="7279"/>
                </a:cubicBezTo>
              </a:path>
            </a:pathLst>
          </a:cu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0"/>
          <p:cNvSpPr txBox="1"/>
          <p:nvPr>
            <p:ph idx="12" type="sldNum"/>
          </p:nvPr>
        </p:nvSpPr>
        <p:spPr>
          <a:xfrm>
            <a:off x="8610600" y="62039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Google Shape;22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55925" y="6041387"/>
            <a:ext cx="1816827" cy="585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0" name="Google Shape;230;p10"/>
          <p:cNvCxnSpPr/>
          <p:nvPr/>
        </p:nvCxnSpPr>
        <p:spPr>
          <a:xfrm>
            <a:off x="-2500" y="838029"/>
            <a:ext cx="11258700" cy="3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1"/>
          <p:cNvSpPr/>
          <p:nvPr/>
        </p:nvSpPr>
        <p:spPr>
          <a:xfrm>
            <a:off x="0" y="5352301"/>
            <a:ext cx="12190338" cy="1502341"/>
          </a:xfrm>
          <a:custGeom>
            <a:rect b="b" l="l" r="r" t="t"/>
            <a:pathLst>
              <a:path extrusionOk="0" h="20876" w="21600">
                <a:moveTo>
                  <a:pt x="12796" y="7279"/>
                </a:moveTo>
                <a:cubicBezTo>
                  <a:pt x="6734" y="21599"/>
                  <a:pt x="1977" y="19295"/>
                  <a:pt x="0" y="14999"/>
                </a:cubicBezTo>
                <a:lnTo>
                  <a:pt x="0" y="20875"/>
                </a:lnTo>
                <a:lnTo>
                  <a:pt x="21600" y="20875"/>
                </a:lnTo>
                <a:lnTo>
                  <a:pt x="21600" y="3710"/>
                </a:lnTo>
                <a:cubicBezTo>
                  <a:pt x="21242" y="2616"/>
                  <a:pt x="20203" y="0"/>
                  <a:pt x="18450" y="0"/>
                </a:cubicBezTo>
                <a:cubicBezTo>
                  <a:pt x="17036" y="-1"/>
                  <a:pt x="15157" y="1701"/>
                  <a:pt x="12796" y="7279"/>
                </a:cubicBezTo>
              </a:path>
            </a:pathLst>
          </a:custGeom>
          <a:gradFill>
            <a:gsLst>
              <a:gs pos="0">
                <a:srgbClr val="448EDC"/>
              </a:gs>
              <a:gs pos="100000">
                <a:srgbClr val="1F4D7F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" name="Google Shape;237;p11"/>
          <p:cNvPicPr preferRelativeResize="0"/>
          <p:nvPr/>
        </p:nvPicPr>
        <p:blipFill rotWithShape="1">
          <a:blip r:embed="rId3">
            <a:alphaModFix amt="7000"/>
          </a:blip>
          <a:srcRect b="20503" l="3965" r="31137" t="3698"/>
          <a:stretch/>
        </p:blipFill>
        <p:spPr>
          <a:xfrm>
            <a:off x="-1663" y="-185509"/>
            <a:ext cx="12192001" cy="70401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</p:pic>
      <p:sp>
        <p:nvSpPr>
          <p:cNvPr id="238" name="Google Shape;238;p11"/>
          <p:cNvSpPr txBox="1"/>
          <p:nvPr/>
        </p:nvSpPr>
        <p:spPr>
          <a:xfrm>
            <a:off x="380162" y="96749"/>
            <a:ext cx="11057313" cy="7232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35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Foundation for Excellence – </a:t>
            </a:r>
            <a:r>
              <a:rPr b="0" i="1" lang="en-US" sz="21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Growth Measurement Indicators</a:t>
            </a:r>
            <a:endParaRPr b="0" i="1" sz="21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1"/>
          <p:cNvSpPr txBox="1"/>
          <p:nvPr/>
        </p:nvSpPr>
        <p:spPr>
          <a:xfrm>
            <a:off x="484665" y="595288"/>
            <a:ext cx="11334635" cy="31854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2" marL="95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5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5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Soul:  </a:t>
            </a: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Mind and its three (3) functions: cognition, understanding, knowledge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5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Mental Fitness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5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1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2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 culture that evokes intellectual ingenuity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6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urier New"/>
              <a:buChar char="o"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	</a:t>
            </a: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Participates in opportunities that develop greater understanding of the 	District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7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urier New"/>
              <a:buChar char="o"/>
            </a:pP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Communicates expectations and supports professional actions that reflects 	ethics, integrity, and social justice	</a:t>
            </a: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</a:t>
            </a:r>
            <a:endParaRPr b="1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1"/>
          <p:cNvSpPr/>
          <p:nvPr/>
        </p:nvSpPr>
        <p:spPr>
          <a:xfrm>
            <a:off x="-837" y="5810234"/>
            <a:ext cx="12192012" cy="1047766"/>
          </a:xfrm>
          <a:custGeom>
            <a:rect b="b" l="l" r="r" t="t"/>
            <a:pathLst>
              <a:path extrusionOk="0" h="20876" w="21600">
                <a:moveTo>
                  <a:pt x="12796" y="7279"/>
                </a:moveTo>
                <a:cubicBezTo>
                  <a:pt x="6734" y="21599"/>
                  <a:pt x="1977" y="19295"/>
                  <a:pt x="0" y="14999"/>
                </a:cubicBezTo>
                <a:lnTo>
                  <a:pt x="0" y="20875"/>
                </a:lnTo>
                <a:lnTo>
                  <a:pt x="21600" y="20875"/>
                </a:lnTo>
                <a:lnTo>
                  <a:pt x="21600" y="3710"/>
                </a:lnTo>
                <a:cubicBezTo>
                  <a:pt x="21242" y="2616"/>
                  <a:pt x="20203" y="0"/>
                  <a:pt x="18450" y="0"/>
                </a:cubicBezTo>
                <a:cubicBezTo>
                  <a:pt x="17036" y="-1"/>
                  <a:pt x="15157" y="1701"/>
                  <a:pt x="12796" y="7279"/>
                </a:cubicBezTo>
              </a:path>
            </a:pathLst>
          </a:cu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1"/>
          <p:cNvSpPr txBox="1"/>
          <p:nvPr>
            <p:ph idx="12" type="sldNum"/>
          </p:nvPr>
        </p:nvSpPr>
        <p:spPr>
          <a:xfrm>
            <a:off x="8610600" y="62039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55925" y="6041387"/>
            <a:ext cx="1816827" cy="585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3" name="Google Shape;243;p11"/>
          <p:cNvCxnSpPr/>
          <p:nvPr/>
        </p:nvCxnSpPr>
        <p:spPr>
          <a:xfrm>
            <a:off x="-2500" y="838029"/>
            <a:ext cx="11258700" cy="3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2"/>
          <p:cNvSpPr/>
          <p:nvPr/>
        </p:nvSpPr>
        <p:spPr>
          <a:xfrm>
            <a:off x="0" y="5352301"/>
            <a:ext cx="12190338" cy="1502341"/>
          </a:xfrm>
          <a:custGeom>
            <a:rect b="b" l="l" r="r" t="t"/>
            <a:pathLst>
              <a:path extrusionOk="0" h="20876" w="21600">
                <a:moveTo>
                  <a:pt x="12796" y="7279"/>
                </a:moveTo>
                <a:cubicBezTo>
                  <a:pt x="6734" y="21599"/>
                  <a:pt x="1977" y="19295"/>
                  <a:pt x="0" y="14999"/>
                </a:cubicBezTo>
                <a:lnTo>
                  <a:pt x="0" y="20875"/>
                </a:lnTo>
                <a:lnTo>
                  <a:pt x="21600" y="20875"/>
                </a:lnTo>
                <a:lnTo>
                  <a:pt x="21600" y="3710"/>
                </a:lnTo>
                <a:cubicBezTo>
                  <a:pt x="21242" y="2616"/>
                  <a:pt x="20203" y="0"/>
                  <a:pt x="18450" y="0"/>
                </a:cubicBezTo>
                <a:cubicBezTo>
                  <a:pt x="17036" y="-1"/>
                  <a:pt x="15157" y="1701"/>
                  <a:pt x="12796" y="7279"/>
                </a:cubicBezTo>
              </a:path>
            </a:pathLst>
          </a:custGeom>
          <a:gradFill>
            <a:gsLst>
              <a:gs pos="0">
                <a:srgbClr val="448EDC"/>
              </a:gs>
              <a:gs pos="100000">
                <a:srgbClr val="1F4D7F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p12"/>
          <p:cNvPicPr preferRelativeResize="0"/>
          <p:nvPr/>
        </p:nvPicPr>
        <p:blipFill rotWithShape="1">
          <a:blip r:embed="rId3">
            <a:alphaModFix amt="7000"/>
          </a:blip>
          <a:srcRect b="20503" l="3965" r="31137" t="3698"/>
          <a:stretch/>
        </p:blipFill>
        <p:spPr>
          <a:xfrm>
            <a:off x="-1663" y="-185509"/>
            <a:ext cx="12192001" cy="70401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</p:pic>
      <p:sp>
        <p:nvSpPr>
          <p:cNvPr id="251" name="Google Shape;251;p12"/>
          <p:cNvSpPr txBox="1"/>
          <p:nvPr/>
        </p:nvSpPr>
        <p:spPr>
          <a:xfrm>
            <a:off x="380999" y="400050"/>
            <a:ext cx="11057313" cy="7232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35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Foundation for Excellence – </a:t>
            </a:r>
            <a:r>
              <a:rPr b="0" i="1" lang="en-US" sz="32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Body, Soul, and Spirit</a:t>
            </a:r>
            <a:endParaRPr b="0" i="1" sz="32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2"/>
          <p:cNvSpPr txBox="1"/>
          <p:nvPr/>
        </p:nvSpPr>
        <p:spPr>
          <a:xfrm>
            <a:off x="1085603" y="775080"/>
            <a:ext cx="9817964" cy="48012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2" marL="95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5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Spirit:  </a:t>
            </a: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Powers of the heart:  reason, truth, judgment, conscience, 	 	  imagination, intuition, will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5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Spiritual Fitness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5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1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2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Leader who exercises agency in self and others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2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2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Leader who is thoughtful, reasonable, and confident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2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2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 culture that creates kindness through empathy and personal honor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2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2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 culture that evokes risk-taking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2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2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 culture that inspires imagination</a:t>
            </a:r>
            <a:endParaRPr b="1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2"/>
          <p:cNvSpPr/>
          <p:nvPr/>
        </p:nvSpPr>
        <p:spPr>
          <a:xfrm>
            <a:off x="-837" y="5810234"/>
            <a:ext cx="12192012" cy="1047766"/>
          </a:xfrm>
          <a:custGeom>
            <a:rect b="b" l="l" r="r" t="t"/>
            <a:pathLst>
              <a:path extrusionOk="0" h="20876" w="21600">
                <a:moveTo>
                  <a:pt x="12796" y="7279"/>
                </a:moveTo>
                <a:cubicBezTo>
                  <a:pt x="6734" y="21599"/>
                  <a:pt x="1977" y="19295"/>
                  <a:pt x="0" y="14999"/>
                </a:cubicBezTo>
                <a:lnTo>
                  <a:pt x="0" y="20875"/>
                </a:lnTo>
                <a:lnTo>
                  <a:pt x="21600" y="20875"/>
                </a:lnTo>
                <a:lnTo>
                  <a:pt x="21600" y="3710"/>
                </a:lnTo>
                <a:cubicBezTo>
                  <a:pt x="21242" y="2616"/>
                  <a:pt x="20203" y="0"/>
                  <a:pt x="18450" y="0"/>
                </a:cubicBezTo>
                <a:cubicBezTo>
                  <a:pt x="17036" y="-1"/>
                  <a:pt x="15157" y="1701"/>
                  <a:pt x="12796" y="7279"/>
                </a:cubicBezTo>
              </a:path>
            </a:pathLst>
          </a:cu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2"/>
          <p:cNvSpPr txBox="1"/>
          <p:nvPr>
            <p:ph idx="12" type="sldNum"/>
          </p:nvPr>
        </p:nvSpPr>
        <p:spPr>
          <a:xfrm>
            <a:off x="8610600" y="62039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Google Shape;255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55925" y="6041387"/>
            <a:ext cx="1816827" cy="585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6" name="Google Shape;256;p12"/>
          <p:cNvCxnSpPr/>
          <p:nvPr/>
        </p:nvCxnSpPr>
        <p:spPr>
          <a:xfrm>
            <a:off x="-19050" y="1047750"/>
            <a:ext cx="11258700" cy="3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3"/>
          <p:cNvSpPr/>
          <p:nvPr/>
        </p:nvSpPr>
        <p:spPr>
          <a:xfrm>
            <a:off x="0" y="5352301"/>
            <a:ext cx="12190338" cy="1502341"/>
          </a:xfrm>
          <a:custGeom>
            <a:rect b="b" l="l" r="r" t="t"/>
            <a:pathLst>
              <a:path extrusionOk="0" h="20876" w="21600">
                <a:moveTo>
                  <a:pt x="12796" y="7279"/>
                </a:moveTo>
                <a:cubicBezTo>
                  <a:pt x="6734" y="21599"/>
                  <a:pt x="1977" y="19295"/>
                  <a:pt x="0" y="14999"/>
                </a:cubicBezTo>
                <a:lnTo>
                  <a:pt x="0" y="20875"/>
                </a:lnTo>
                <a:lnTo>
                  <a:pt x="21600" y="20875"/>
                </a:lnTo>
                <a:lnTo>
                  <a:pt x="21600" y="3710"/>
                </a:lnTo>
                <a:cubicBezTo>
                  <a:pt x="21242" y="2616"/>
                  <a:pt x="20203" y="0"/>
                  <a:pt x="18450" y="0"/>
                </a:cubicBezTo>
                <a:cubicBezTo>
                  <a:pt x="17036" y="-1"/>
                  <a:pt x="15157" y="1701"/>
                  <a:pt x="12796" y="7279"/>
                </a:cubicBezTo>
              </a:path>
            </a:pathLst>
          </a:custGeom>
          <a:gradFill>
            <a:gsLst>
              <a:gs pos="0">
                <a:srgbClr val="448EDC"/>
              </a:gs>
              <a:gs pos="100000">
                <a:srgbClr val="1F4D7F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" name="Google Shape;263;p13"/>
          <p:cNvPicPr preferRelativeResize="0"/>
          <p:nvPr/>
        </p:nvPicPr>
        <p:blipFill rotWithShape="1">
          <a:blip r:embed="rId3">
            <a:alphaModFix amt="7000"/>
          </a:blip>
          <a:srcRect b="20503" l="3965" r="31137" t="3698"/>
          <a:stretch/>
        </p:blipFill>
        <p:spPr>
          <a:xfrm>
            <a:off x="-1663" y="-185509"/>
            <a:ext cx="12192001" cy="70401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</p:pic>
      <p:sp>
        <p:nvSpPr>
          <p:cNvPr id="264" name="Google Shape;264;p13"/>
          <p:cNvSpPr txBox="1"/>
          <p:nvPr/>
        </p:nvSpPr>
        <p:spPr>
          <a:xfrm>
            <a:off x="380162" y="96749"/>
            <a:ext cx="11057313" cy="12156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Foundation for Excellence – </a:t>
            </a:r>
            <a:r>
              <a:rPr b="0" i="1" lang="en-US" sz="21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Growth Measurement Indicators</a:t>
            </a:r>
            <a:endParaRPr b="0" i="1" sz="21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1" sz="32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3"/>
          <p:cNvSpPr txBox="1"/>
          <p:nvPr/>
        </p:nvSpPr>
        <p:spPr>
          <a:xfrm>
            <a:off x="380163" y="595288"/>
            <a:ext cx="11439138" cy="49243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2" marL="95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5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Spirit:  </a:t>
            </a: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Powers of the heart:  reason, truth, judgment, conscience, imagination, intuition, will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5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spiritual Fitness</a:t>
            </a:r>
            <a:endParaRPr b="0" i="1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5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2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Leader who exercises agency in self and others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6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urier New"/>
              <a:buChar char="o"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	</a:t>
            </a: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Exercises their ability to make decisions and encourages others to do the 	same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7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urier New"/>
              <a:buChar char="o"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</a:t>
            </a: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Sustains motivation, commitment, energy, and health by balancing 	professional and personal responsibilities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95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2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Leader who is thoughtful, reasonable, and confident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3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urier New"/>
              <a:buChar char="o"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	</a:t>
            </a: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Considers options and consequences that do not compromise their integrity 	and that of the District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4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urier New"/>
              <a:buChar char="o"/>
            </a:pP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	Reflect on areas for improvement and takes responsibility for change and 	growth</a:t>
            </a:r>
            <a:endParaRPr b="1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3"/>
          <p:cNvSpPr/>
          <p:nvPr/>
        </p:nvSpPr>
        <p:spPr>
          <a:xfrm>
            <a:off x="-837" y="5810234"/>
            <a:ext cx="12192012" cy="1047766"/>
          </a:xfrm>
          <a:custGeom>
            <a:rect b="b" l="l" r="r" t="t"/>
            <a:pathLst>
              <a:path extrusionOk="0" h="20876" w="21600">
                <a:moveTo>
                  <a:pt x="12796" y="7279"/>
                </a:moveTo>
                <a:cubicBezTo>
                  <a:pt x="6734" y="21599"/>
                  <a:pt x="1977" y="19295"/>
                  <a:pt x="0" y="14999"/>
                </a:cubicBezTo>
                <a:lnTo>
                  <a:pt x="0" y="20875"/>
                </a:lnTo>
                <a:lnTo>
                  <a:pt x="21600" y="20875"/>
                </a:lnTo>
                <a:lnTo>
                  <a:pt x="21600" y="3710"/>
                </a:lnTo>
                <a:cubicBezTo>
                  <a:pt x="21242" y="2616"/>
                  <a:pt x="20203" y="0"/>
                  <a:pt x="18450" y="0"/>
                </a:cubicBezTo>
                <a:cubicBezTo>
                  <a:pt x="17036" y="-1"/>
                  <a:pt x="15157" y="1701"/>
                  <a:pt x="12796" y="7279"/>
                </a:cubicBezTo>
              </a:path>
            </a:pathLst>
          </a:cu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3"/>
          <p:cNvSpPr txBox="1"/>
          <p:nvPr>
            <p:ph idx="12" type="sldNum"/>
          </p:nvPr>
        </p:nvSpPr>
        <p:spPr>
          <a:xfrm>
            <a:off x="8610600" y="62039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" name="Google Shape;26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55925" y="6041387"/>
            <a:ext cx="1816827" cy="585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9" name="Google Shape;269;p13"/>
          <p:cNvCxnSpPr/>
          <p:nvPr/>
        </p:nvCxnSpPr>
        <p:spPr>
          <a:xfrm>
            <a:off x="-2500" y="838029"/>
            <a:ext cx="11258700" cy="3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4"/>
          <p:cNvSpPr/>
          <p:nvPr/>
        </p:nvSpPr>
        <p:spPr>
          <a:xfrm>
            <a:off x="0" y="5352301"/>
            <a:ext cx="12190338" cy="1502341"/>
          </a:xfrm>
          <a:custGeom>
            <a:rect b="b" l="l" r="r" t="t"/>
            <a:pathLst>
              <a:path extrusionOk="0" h="20876" w="21600">
                <a:moveTo>
                  <a:pt x="12796" y="7279"/>
                </a:moveTo>
                <a:cubicBezTo>
                  <a:pt x="6734" y="21599"/>
                  <a:pt x="1977" y="19295"/>
                  <a:pt x="0" y="14999"/>
                </a:cubicBezTo>
                <a:lnTo>
                  <a:pt x="0" y="20875"/>
                </a:lnTo>
                <a:lnTo>
                  <a:pt x="21600" y="20875"/>
                </a:lnTo>
                <a:lnTo>
                  <a:pt x="21600" y="3710"/>
                </a:lnTo>
                <a:cubicBezTo>
                  <a:pt x="21242" y="2616"/>
                  <a:pt x="20203" y="0"/>
                  <a:pt x="18450" y="0"/>
                </a:cubicBezTo>
                <a:cubicBezTo>
                  <a:pt x="17036" y="-1"/>
                  <a:pt x="15157" y="1701"/>
                  <a:pt x="12796" y="7279"/>
                </a:cubicBezTo>
              </a:path>
            </a:pathLst>
          </a:custGeom>
          <a:gradFill>
            <a:gsLst>
              <a:gs pos="0">
                <a:srgbClr val="448EDC"/>
              </a:gs>
              <a:gs pos="100000">
                <a:srgbClr val="1F4D7F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6" name="Google Shape;276;p14"/>
          <p:cNvPicPr preferRelativeResize="0"/>
          <p:nvPr/>
        </p:nvPicPr>
        <p:blipFill rotWithShape="1">
          <a:blip r:embed="rId3">
            <a:alphaModFix amt="7000"/>
          </a:blip>
          <a:srcRect b="20503" l="3965" r="31137" t="3698"/>
          <a:stretch/>
        </p:blipFill>
        <p:spPr>
          <a:xfrm>
            <a:off x="-1663" y="-185509"/>
            <a:ext cx="12192001" cy="70401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</p:pic>
      <p:sp>
        <p:nvSpPr>
          <p:cNvPr id="277" name="Google Shape;277;p14"/>
          <p:cNvSpPr txBox="1"/>
          <p:nvPr/>
        </p:nvSpPr>
        <p:spPr>
          <a:xfrm>
            <a:off x="380162" y="96749"/>
            <a:ext cx="11057313" cy="12156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Foundation for Excellence – </a:t>
            </a:r>
            <a:r>
              <a:rPr b="0" i="1" lang="en-US" sz="21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Growth Measurement Indicators</a:t>
            </a:r>
            <a:endParaRPr b="0" i="1" sz="21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1" sz="32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4"/>
          <p:cNvSpPr txBox="1"/>
          <p:nvPr/>
        </p:nvSpPr>
        <p:spPr>
          <a:xfrm>
            <a:off x="380163" y="595288"/>
            <a:ext cx="11439138" cy="460122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2" marL="95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5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Spirit:  </a:t>
            </a: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Powers of the heart:  reason, truth, judgment, conscience, imagination, intuition, will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5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spiritual Fitness</a:t>
            </a:r>
            <a:endParaRPr b="0" i="1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5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2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 culture that creates kindness through empathy and personal honor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6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urier New"/>
              <a:buChar char="o"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	</a:t>
            </a: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Personifies honorable and compassionate service to others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7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urier New"/>
              <a:buChar char="o"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</a:t>
            </a: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Acknowledges, accepts, and values, all students, families, and staff by 	supporting and encouraging them to realize their highest aspirations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95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2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 culture that evokes risk-taking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3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urier New"/>
              <a:buChar char="o"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	</a:t>
            </a: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Provides opportunities, resources, and support to others to ignite their ideas 	without judgment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4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urier New"/>
              <a:buChar char="o"/>
            </a:pP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Fosters a culture where risk-taking is valued that positively impacts the 	education and well-being of all students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4"/>
          <p:cNvSpPr/>
          <p:nvPr/>
        </p:nvSpPr>
        <p:spPr>
          <a:xfrm>
            <a:off x="-837" y="5810234"/>
            <a:ext cx="12192012" cy="1047766"/>
          </a:xfrm>
          <a:custGeom>
            <a:rect b="b" l="l" r="r" t="t"/>
            <a:pathLst>
              <a:path extrusionOk="0" h="20876" w="21600">
                <a:moveTo>
                  <a:pt x="12796" y="7279"/>
                </a:moveTo>
                <a:cubicBezTo>
                  <a:pt x="6734" y="21599"/>
                  <a:pt x="1977" y="19295"/>
                  <a:pt x="0" y="14999"/>
                </a:cubicBezTo>
                <a:lnTo>
                  <a:pt x="0" y="20875"/>
                </a:lnTo>
                <a:lnTo>
                  <a:pt x="21600" y="20875"/>
                </a:lnTo>
                <a:lnTo>
                  <a:pt x="21600" y="3710"/>
                </a:lnTo>
                <a:cubicBezTo>
                  <a:pt x="21242" y="2616"/>
                  <a:pt x="20203" y="0"/>
                  <a:pt x="18450" y="0"/>
                </a:cubicBezTo>
                <a:cubicBezTo>
                  <a:pt x="17036" y="-1"/>
                  <a:pt x="15157" y="1701"/>
                  <a:pt x="12796" y="7279"/>
                </a:cubicBezTo>
              </a:path>
            </a:pathLst>
          </a:cu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4"/>
          <p:cNvSpPr txBox="1"/>
          <p:nvPr>
            <p:ph idx="12" type="sldNum"/>
          </p:nvPr>
        </p:nvSpPr>
        <p:spPr>
          <a:xfrm>
            <a:off x="8610600" y="62039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55925" y="6041387"/>
            <a:ext cx="1816827" cy="585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2" name="Google Shape;282;p14"/>
          <p:cNvCxnSpPr/>
          <p:nvPr/>
        </p:nvCxnSpPr>
        <p:spPr>
          <a:xfrm>
            <a:off x="-2500" y="838029"/>
            <a:ext cx="11258700" cy="3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5"/>
          <p:cNvSpPr/>
          <p:nvPr/>
        </p:nvSpPr>
        <p:spPr>
          <a:xfrm>
            <a:off x="0" y="5352301"/>
            <a:ext cx="12190338" cy="1502341"/>
          </a:xfrm>
          <a:custGeom>
            <a:rect b="b" l="l" r="r" t="t"/>
            <a:pathLst>
              <a:path extrusionOk="0" h="20876" w="21600">
                <a:moveTo>
                  <a:pt x="12796" y="7279"/>
                </a:moveTo>
                <a:cubicBezTo>
                  <a:pt x="6734" y="21599"/>
                  <a:pt x="1977" y="19295"/>
                  <a:pt x="0" y="14999"/>
                </a:cubicBezTo>
                <a:lnTo>
                  <a:pt x="0" y="20875"/>
                </a:lnTo>
                <a:lnTo>
                  <a:pt x="21600" y="20875"/>
                </a:lnTo>
                <a:lnTo>
                  <a:pt x="21600" y="3710"/>
                </a:lnTo>
                <a:cubicBezTo>
                  <a:pt x="21242" y="2616"/>
                  <a:pt x="20203" y="0"/>
                  <a:pt x="18450" y="0"/>
                </a:cubicBezTo>
                <a:cubicBezTo>
                  <a:pt x="17036" y="-1"/>
                  <a:pt x="15157" y="1701"/>
                  <a:pt x="12796" y="7279"/>
                </a:cubicBezTo>
              </a:path>
            </a:pathLst>
          </a:custGeom>
          <a:gradFill>
            <a:gsLst>
              <a:gs pos="0">
                <a:srgbClr val="448EDC"/>
              </a:gs>
              <a:gs pos="100000">
                <a:srgbClr val="1F4D7F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Google Shape;289;p15"/>
          <p:cNvPicPr preferRelativeResize="0"/>
          <p:nvPr/>
        </p:nvPicPr>
        <p:blipFill rotWithShape="1">
          <a:blip r:embed="rId3">
            <a:alphaModFix amt="7000"/>
          </a:blip>
          <a:srcRect b="20503" l="3965" r="31137" t="3698"/>
          <a:stretch/>
        </p:blipFill>
        <p:spPr>
          <a:xfrm>
            <a:off x="-1663" y="-185509"/>
            <a:ext cx="12192001" cy="70401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</p:pic>
      <p:sp>
        <p:nvSpPr>
          <p:cNvPr id="290" name="Google Shape;290;p15"/>
          <p:cNvSpPr txBox="1"/>
          <p:nvPr/>
        </p:nvSpPr>
        <p:spPr>
          <a:xfrm>
            <a:off x="380162" y="96749"/>
            <a:ext cx="11057313" cy="12156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Foundation for Excellence – </a:t>
            </a:r>
            <a:r>
              <a:rPr b="0" i="1" lang="en-US" sz="21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Growth Measurement Indicators</a:t>
            </a:r>
            <a:endParaRPr b="0" i="1" sz="21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1" sz="32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5"/>
          <p:cNvSpPr txBox="1"/>
          <p:nvPr/>
        </p:nvSpPr>
        <p:spPr>
          <a:xfrm>
            <a:off x="380163" y="595288"/>
            <a:ext cx="11439138" cy="31239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2" marL="95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5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Spirit:  </a:t>
            </a: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Powers of the heart:  reason, truth, judgment, conscience, imagination, intuition, will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5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spiritual Fitness</a:t>
            </a:r>
            <a:endParaRPr b="0" i="1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5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2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 culture that inspires imagination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6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urier New"/>
              <a:buChar char="o"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	</a:t>
            </a: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Embraces diverse perspectives and creates opportunities to imagine 	different solutions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8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urier New"/>
              <a:buChar char="o"/>
            </a:pP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Encourages and inspires others to higher levels of performance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95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95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5"/>
          <p:cNvSpPr/>
          <p:nvPr/>
        </p:nvSpPr>
        <p:spPr>
          <a:xfrm>
            <a:off x="-837" y="5810234"/>
            <a:ext cx="12192012" cy="1047766"/>
          </a:xfrm>
          <a:custGeom>
            <a:rect b="b" l="l" r="r" t="t"/>
            <a:pathLst>
              <a:path extrusionOk="0" h="20876" w="21600">
                <a:moveTo>
                  <a:pt x="12796" y="7279"/>
                </a:moveTo>
                <a:cubicBezTo>
                  <a:pt x="6734" y="21599"/>
                  <a:pt x="1977" y="19295"/>
                  <a:pt x="0" y="14999"/>
                </a:cubicBezTo>
                <a:lnTo>
                  <a:pt x="0" y="20875"/>
                </a:lnTo>
                <a:lnTo>
                  <a:pt x="21600" y="20875"/>
                </a:lnTo>
                <a:lnTo>
                  <a:pt x="21600" y="3710"/>
                </a:lnTo>
                <a:cubicBezTo>
                  <a:pt x="21242" y="2616"/>
                  <a:pt x="20203" y="0"/>
                  <a:pt x="18450" y="0"/>
                </a:cubicBezTo>
                <a:cubicBezTo>
                  <a:pt x="17036" y="-1"/>
                  <a:pt x="15157" y="1701"/>
                  <a:pt x="12796" y="7279"/>
                </a:cubicBezTo>
              </a:path>
            </a:pathLst>
          </a:cu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5"/>
          <p:cNvSpPr txBox="1"/>
          <p:nvPr>
            <p:ph idx="12" type="sldNum"/>
          </p:nvPr>
        </p:nvSpPr>
        <p:spPr>
          <a:xfrm>
            <a:off x="8610600" y="62039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" name="Google Shape;29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55925" y="6041387"/>
            <a:ext cx="1816827" cy="585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5" name="Google Shape;295;p15"/>
          <p:cNvCxnSpPr/>
          <p:nvPr/>
        </p:nvCxnSpPr>
        <p:spPr>
          <a:xfrm>
            <a:off x="-2500" y="838029"/>
            <a:ext cx="11258700" cy="3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7697" y="1644013"/>
            <a:ext cx="3936827" cy="2441829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16"/>
          <p:cNvSpPr/>
          <p:nvPr/>
        </p:nvSpPr>
        <p:spPr>
          <a:xfrm>
            <a:off x="0" y="5352301"/>
            <a:ext cx="12190338" cy="1502341"/>
          </a:xfrm>
          <a:custGeom>
            <a:rect b="b" l="l" r="r" t="t"/>
            <a:pathLst>
              <a:path extrusionOk="0" h="20876" w="21600">
                <a:moveTo>
                  <a:pt x="12796" y="7279"/>
                </a:moveTo>
                <a:cubicBezTo>
                  <a:pt x="6734" y="21599"/>
                  <a:pt x="1977" y="19295"/>
                  <a:pt x="0" y="14999"/>
                </a:cubicBezTo>
                <a:lnTo>
                  <a:pt x="0" y="20875"/>
                </a:lnTo>
                <a:lnTo>
                  <a:pt x="21600" y="20875"/>
                </a:lnTo>
                <a:lnTo>
                  <a:pt x="21600" y="3710"/>
                </a:lnTo>
                <a:cubicBezTo>
                  <a:pt x="21242" y="2616"/>
                  <a:pt x="20203" y="0"/>
                  <a:pt x="18450" y="0"/>
                </a:cubicBezTo>
                <a:cubicBezTo>
                  <a:pt x="17036" y="-1"/>
                  <a:pt x="15157" y="1701"/>
                  <a:pt x="12796" y="7279"/>
                </a:cubicBezTo>
              </a:path>
            </a:pathLst>
          </a:custGeom>
          <a:gradFill>
            <a:gsLst>
              <a:gs pos="0">
                <a:srgbClr val="448EDC"/>
              </a:gs>
              <a:gs pos="100000">
                <a:srgbClr val="1F4D7F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3" name="Google Shape;303;p16"/>
          <p:cNvPicPr preferRelativeResize="0"/>
          <p:nvPr/>
        </p:nvPicPr>
        <p:blipFill rotWithShape="1">
          <a:blip r:embed="rId4">
            <a:alphaModFix amt="7000"/>
          </a:blip>
          <a:srcRect b="20503" l="3965" r="31137" t="3698"/>
          <a:stretch/>
        </p:blipFill>
        <p:spPr>
          <a:xfrm>
            <a:off x="0" y="-182150"/>
            <a:ext cx="12192001" cy="70401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</p:pic>
      <p:sp>
        <p:nvSpPr>
          <p:cNvPr id="304" name="Google Shape;304;p16"/>
          <p:cNvSpPr txBox="1"/>
          <p:nvPr/>
        </p:nvSpPr>
        <p:spPr>
          <a:xfrm>
            <a:off x="158238" y="198135"/>
            <a:ext cx="9506100" cy="7232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Reflective Growth Process</a:t>
            </a:r>
            <a:endParaRPr b="1" i="0" sz="21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6"/>
          <p:cNvSpPr/>
          <p:nvPr/>
        </p:nvSpPr>
        <p:spPr>
          <a:xfrm>
            <a:off x="-825" y="5810251"/>
            <a:ext cx="12192012" cy="1047766"/>
          </a:xfrm>
          <a:custGeom>
            <a:rect b="b" l="l" r="r" t="t"/>
            <a:pathLst>
              <a:path extrusionOk="0" h="20876" w="21600">
                <a:moveTo>
                  <a:pt x="12796" y="7279"/>
                </a:moveTo>
                <a:cubicBezTo>
                  <a:pt x="6734" y="21599"/>
                  <a:pt x="1977" y="19295"/>
                  <a:pt x="0" y="14999"/>
                </a:cubicBezTo>
                <a:lnTo>
                  <a:pt x="0" y="20875"/>
                </a:lnTo>
                <a:lnTo>
                  <a:pt x="21600" y="20875"/>
                </a:lnTo>
                <a:lnTo>
                  <a:pt x="21600" y="3710"/>
                </a:lnTo>
                <a:cubicBezTo>
                  <a:pt x="21242" y="2616"/>
                  <a:pt x="20203" y="0"/>
                  <a:pt x="18450" y="0"/>
                </a:cubicBezTo>
                <a:cubicBezTo>
                  <a:pt x="17036" y="-1"/>
                  <a:pt x="15157" y="1701"/>
                  <a:pt x="12796" y="7279"/>
                </a:cubicBezTo>
              </a:path>
            </a:pathLst>
          </a:cu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6"/>
          <p:cNvSpPr txBox="1"/>
          <p:nvPr>
            <p:ph idx="12" type="sldNum"/>
          </p:nvPr>
        </p:nvSpPr>
        <p:spPr>
          <a:xfrm>
            <a:off x="8610600" y="62039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" name="Google Shape;307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55925" y="6041387"/>
            <a:ext cx="1816827" cy="585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8" name="Google Shape;308;p16"/>
          <p:cNvCxnSpPr/>
          <p:nvPr/>
        </p:nvCxnSpPr>
        <p:spPr>
          <a:xfrm>
            <a:off x="-19000" y="935208"/>
            <a:ext cx="11258700" cy="3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9" name="Google Shape;309;p16"/>
          <p:cNvSpPr txBox="1"/>
          <p:nvPr/>
        </p:nvSpPr>
        <p:spPr>
          <a:xfrm>
            <a:off x="237482" y="990380"/>
            <a:ext cx="8508943" cy="51706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5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</a:t>
            </a:r>
            <a:endParaRPr b="1" i="0" sz="15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-US" sz="15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Initial conversation – Beginning of the year</a:t>
            </a:r>
            <a:endParaRPr b="0" i="0" sz="15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-US" sz="15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Continuous communication – before and after Interim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-US" sz="15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Summative conversation - Final</a:t>
            </a:r>
            <a:endParaRPr b="0" i="0" sz="15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5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Initial conversation</a:t>
            </a:r>
            <a:endParaRPr b="1" i="0" sz="15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-US" sz="15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Collaboration with emphasis on reflection and growth is important as the two parties build a trusting and genuine relationship </a:t>
            </a:r>
            <a:endParaRPr b="0" i="0" sz="15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-US" sz="15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Discuss strengths and areas of growth based on reflection and set growth goals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b="1" i="0" lang="en-US" sz="15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Continuous communication</a:t>
            </a:r>
            <a:endParaRPr b="1" i="0" sz="15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0" i="0" lang="en-US" sz="15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Check in continuously with the evaluatee to support, provide recommendations and check on progress towards goals prior to the Interim so there are no surprises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0" i="0" lang="en-US" sz="15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Collaborate prior to the Interim to establish congruence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0" i="0" lang="en-US" sz="15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Following the Interim, continue to check in to continue the conversation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b="1" i="0" lang="en-US" sz="15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Summative conversation </a:t>
            </a:r>
            <a:endParaRPr b="1" i="0" sz="15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0" i="0" lang="en-US" sz="15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Evaluatee writes reflections on goals and growth areas and submits to evaluator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0" i="0" lang="en-US" sz="15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Collaborate and discuss the growth areas and goals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0" i="0" lang="en-US" sz="15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continuous conversations, there should be no surprises</a:t>
            </a:r>
            <a:endParaRPr b="0" i="0" sz="15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t/>
            </a:r>
            <a:endParaRPr b="0" i="0" sz="15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7"/>
          <p:cNvSpPr/>
          <p:nvPr/>
        </p:nvSpPr>
        <p:spPr>
          <a:xfrm>
            <a:off x="0" y="5352301"/>
            <a:ext cx="12190338" cy="1502341"/>
          </a:xfrm>
          <a:custGeom>
            <a:rect b="b" l="l" r="r" t="t"/>
            <a:pathLst>
              <a:path extrusionOk="0" h="20876" w="21600">
                <a:moveTo>
                  <a:pt x="12796" y="7279"/>
                </a:moveTo>
                <a:cubicBezTo>
                  <a:pt x="6734" y="21599"/>
                  <a:pt x="1977" y="19295"/>
                  <a:pt x="0" y="14999"/>
                </a:cubicBezTo>
                <a:lnTo>
                  <a:pt x="0" y="20875"/>
                </a:lnTo>
                <a:lnTo>
                  <a:pt x="21600" y="20875"/>
                </a:lnTo>
                <a:lnTo>
                  <a:pt x="21600" y="3710"/>
                </a:lnTo>
                <a:cubicBezTo>
                  <a:pt x="21242" y="2616"/>
                  <a:pt x="20203" y="0"/>
                  <a:pt x="18450" y="0"/>
                </a:cubicBezTo>
                <a:cubicBezTo>
                  <a:pt x="17036" y="-1"/>
                  <a:pt x="15157" y="1701"/>
                  <a:pt x="12796" y="7279"/>
                </a:cubicBezTo>
              </a:path>
            </a:pathLst>
          </a:custGeom>
          <a:gradFill>
            <a:gsLst>
              <a:gs pos="0">
                <a:srgbClr val="448EDC"/>
              </a:gs>
              <a:gs pos="100000">
                <a:srgbClr val="1F4D7F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6" name="Google Shape;316;p17"/>
          <p:cNvPicPr preferRelativeResize="0"/>
          <p:nvPr/>
        </p:nvPicPr>
        <p:blipFill rotWithShape="1">
          <a:blip r:embed="rId3">
            <a:alphaModFix amt="7000"/>
          </a:blip>
          <a:srcRect b="20503" l="3965" r="31137" t="3698"/>
          <a:stretch/>
        </p:blipFill>
        <p:spPr>
          <a:xfrm>
            <a:off x="-1663" y="-185509"/>
            <a:ext cx="12192001" cy="70401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</p:pic>
      <p:sp>
        <p:nvSpPr>
          <p:cNvPr id="317" name="Google Shape;317;p17"/>
          <p:cNvSpPr txBox="1"/>
          <p:nvPr/>
        </p:nvSpPr>
        <p:spPr>
          <a:xfrm>
            <a:off x="-3337" y="284046"/>
            <a:ext cx="11057313" cy="11079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Measureable Mutual Commitments and Expectations </a:t>
            </a:r>
            <a:endParaRPr b="0" i="1" sz="30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1" sz="30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7"/>
          <p:cNvSpPr txBox="1"/>
          <p:nvPr/>
        </p:nvSpPr>
        <p:spPr>
          <a:xfrm>
            <a:off x="482138" y="754219"/>
            <a:ext cx="11288684" cy="44473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7" marL="952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952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952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 you Educational Services!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95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7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Video presentation of a conversation between an evaluator and evaluate setting goals for the new school year (MMC&amp;Es).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7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video will be available on the Summer Strategics App and in the Google folder.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95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95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 you video participants– 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Beth Curtiss, Lead Academic Agent Elementary Innovation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95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          Dr. Marina Madrid, Agent:  Multilingual Programs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95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95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7"/>
          <p:cNvSpPr/>
          <p:nvPr/>
        </p:nvSpPr>
        <p:spPr>
          <a:xfrm>
            <a:off x="-837" y="5810234"/>
            <a:ext cx="12192012" cy="1047766"/>
          </a:xfrm>
          <a:custGeom>
            <a:rect b="b" l="l" r="r" t="t"/>
            <a:pathLst>
              <a:path extrusionOk="0" h="20876" w="21600">
                <a:moveTo>
                  <a:pt x="12796" y="7279"/>
                </a:moveTo>
                <a:cubicBezTo>
                  <a:pt x="6734" y="21599"/>
                  <a:pt x="1977" y="19295"/>
                  <a:pt x="0" y="14999"/>
                </a:cubicBezTo>
                <a:lnTo>
                  <a:pt x="0" y="20875"/>
                </a:lnTo>
                <a:lnTo>
                  <a:pt x="21600" y="20875"/>
                </a:lnTo>
                <a:lnTo>
                  <a:pt x="21600" y="3710"/>
                </a:lnTo>
                <a:cubicBezTo>
                  <a:pt x="21242" y="2616"/>
                  <a:pt x="20203" y="0"/>
                  <a:pt x="18450" y="0"/>
                </a:cubicBezTo>
                <a:cubicBezTo>
                  <a:pt x="17036" y="-1"/>
                  <a:pt x="15157" y="1701"/>
                  <a:pt x="12796" y="7279"/>
                </a:cubicBezTo>
              </a:path>
            </a:pathLst>
          </a:cu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7"/>
          <p:cNvSpPr txBox="1"/>
          <p:nvPr>
            <p:ph idx="12" type="sldNum"/>
          </p:nvPr>
        </p:nvSpPr>
        <p:spPr>
          <a:xfrm>
            <a:off x="8610600" y="62039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1" name="Google Shape;32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55925" y="6041387"/>
            <a:ext cx="1816827" cy="585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2" name="Google Shape;322;p17"/>
          <p:cNvCxnSpPr/>
          <p:nvPr/>
        </p:nvCxnSpPr>
        <p:spPr>
          <a:xfrm>
            <a:off x="-2500" y="838029"/>
            <a:ext cx="11258700" cy="3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/>
          <p:nvPr/>
        </p:nvSpPr>
        <p:spPr>
          <a:xfrm>
            <a:off x="0" y="5352301"/>
            <a:ext cx="12190338" cy="1502341"/>
          </a:xfrm>
          <a:custGeom>
            <a:rect b="b" l="l" r="r" t="t"/>
            <a:pathLst>
              <a:path extrusionOk="0" h="20876" w="21600">
                <a:moveTo>
                  <a:pt x="12796" y="7279"/>
                </a:moveTo>
                <a:cubicBezTo>
                  <a:pt x="6734" y="21599"/>
                  <a:pt x="1977" y="19295"/>
                  <a:pt x="0" y="14999"/>
                </a:cubicBezTo>
                <a:lnTo>
                  <a:pt x="0" y="20875"/>
                </a:lnTo>
                <a:lnTo>
                  <a:pt x="21600" y="20875"/>
                </a:lnTo>
                <a:lnTo>
                  <a:pt x="21600" y="3710"/>
                </a:lnTo>
                <a:cubicBezTo>
                  <a:pt x="21242" y="2616"/>
                  <a:pt x="20203" y="0"/>
                  <a:pt x="18450" y="0"/>
                </a:cubicBezTo>
                <a:cubicBezTo>
                  <a:pt x="17036" y="-1"/>
                  <a:pt x="15157" y="1701"/>
                  <a:pt x="12796" y="7279"/>
                </a:cubicBezTo>
              </a:path>
            </a:pathLst>
          </a:custGeom>
          <a:gradFill>
            <a:gsLst>
              <a:gs pos="0">
                <a:srgbClr val="448EDC"/>
              </a:gs>
              <a:gs pos="100000">
                <a:srgbClr val="1F4D7F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 amt="7000"/>
          </a:blip>
          <a:srcRect b="20503" l="3965" r="31137" t="3698"/>
          <a:stretch/>
        </p:blipFill>
        <p:spPr>
          <a:xfrm>
            <a:off x="0" y="-182150"/>
            <a:ext cx="12192001" cy="70401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</p:pic>
      <p:sp>
        <p:nvSpPr>
          <p:cNvPr id="97" name="Google Shape;97;p2"/>
          <p:cNvSpPr txBox="1"/>
          <p:nvPr/>
        </p:nvSpPr>
        <p:spPr>
          <a:xfrm>
            <a:off x="0" y="400050"/>
            <a:ext cx="9887100" cy="7232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35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Foundation for Excellence Presentation </a:t>
            </a:r>
            <a:endParaRPr b="1" i="0" sz="21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1291719" y="1502437"/>
            <a:ext cx="9606900" cy="50936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Setting the Foundation </a:t>
            </a: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Carol Mehochko, Academic Agent, Special Programs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Foundation for Excellence and Growth Measurement Indicators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95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Michael Arrington – Therapeutic Behavioral Strategist, Special Services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5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Dr. Dawn Bowman – High School Assistant Principal, Rialto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5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Dr. Maria Ordaz – Elementary Assistant Principal, Dunn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Reflection Plan for Growth Measurement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5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Carolyn Eide – Middle School Principal, Jehue 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5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Todd Harris – Middle School Assistant Principal, Kolb 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5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Carol Mehochko – Academic Agent, Special Programs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5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Juan Sedano  - Supervisor, Nutrition Services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Review of Growth Measurement Tools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5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Roxanne Dominguez, Academic Agent, Special Services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5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Dr. Eboni Kemp – Elementary Principal, Kordyak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Committee Recognition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5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-825" y="5810251"/>
            <a:ext cx="12192012" cy="1047766"/>
          </a:xfrm>
          <a:custGeom>
            <a:rect b="b" l="l" r="r" t="t"/>
            <a:pathLst>
              <a:path extrusionOk="0" h="20876" w="21600">
                <a:moveTo>
                  <a:pt x="12796" y="7279"/>
                </a:moveTo>
                <a:cubicBezTo>
                  <a:pt x="6734" y="21599"/>
                  <a:pt x="1977" y="19295"/>
                  <a:pt x="0" y="14999"/>
                </a:cubicBezTo>
                <a:lnTo>
                  <a:pt x="0" y="20875"/>
                </a:lnTo>
                <a:lnTo>
                  <a:pt x="21600" y="20875"/>
                </a:lnTo>
                <a:lnTo>
                  <a:pt x="21600" y="3710"/>
                </a:lnTo>
                <a:cubicBezTo>
                  <a:pt x="21242" y="2616"/>
                  <a:pt x="20203" y="0"/>
                  <a:pt x="18450" y="0"/>
                </a:cubicBezTo>
                <a:cubicBezTo>
                  <a:pt x="17036" y="-1"/>
                  <a:pt x="15157" y="1701"/>
                  <a:pt x="12796" y="7279"/>
                </a:cubicBezTo>
              </a:path>
            </a:pathLst>
          </a:cu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 txBox="1"/>
          <p:nvPr>
            <p:ph idx="12" type="sldNum"/>
          </p:nvPr>
        </p:nvSpPr>
        <p:spPr>
          <a:xfrm>
            <a:off x="8610600" y="62039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55925" y="6041387"/>
            <a:ext cx="1816827" cy="585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" name="Google Shape;102;p2"/>
          <p:cNvCxnSpPr/>
          <p:nvPr/>
        </p:nvCxnSpPr>
        <p:spPr>
          <a:xfrm>
            <a:off x="-19050" y="1047750"/>
            <a:ext cx="11258700" cy="3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8"/>
          <p:cNvSpPr/>
          <p:nvPr/>
        </p:nvSpPr>
        <p:spPr>
          <a:xfrm>
            <a:off x="0" y="5352301"/>
            <a:ext cx="12190338" cy="1502341"/>
          </a:xfrm>
          <a:custGeom>
            <a:rect b="b" l="l" r="r" t="t"/>
            <a:pathLst>
              <a:path extrusionOk="0" h="20876" w="21600">
                <a:moveTo>
                  <a:pt x="12796" y="7279"/>
                </a:moveTo>
                <a:cubicBezTo>
                  <a:pt x="6734" y="21599"/>
                  <a:pt x="1977" y="19295"/>
                  <a:pt x="0" y="14999"/>
                </a:cubicBezTo>
                <a:lnTo>
                  <a:pt x="0" y="20875"/>
                </a:lnTo>
                <a:lnTo>
                  <a:pt x="21600" y="20875"/>
                </a:lnTo>
                <a:lnTo>
                  <a:pt x="21600" y="3710"/>
                </a:lnTo>
                <a:cubicBezTo>
                  <a:pt x="21242" y="2616"/>
                  <a:pt x="20203" y="0"/>
                  <a:pt x="18450" y="0"/>
                </a:cubicBezTo>
                <a:cubicBezTo>
                  <a:pt x="17036" y="-1"/>
                  <a:pt x="15157" y="1701"/>
                  <a:pt x="12796" y="7279"/>
                </a:cubicBezTo>
              </a:path>
            </a:pathLst>
          </a:custGeom>
          <a:gradFill>
            <a:gsLst>
              <a:gs pos="0">
                <a:srgbClr val="448EDC"/>
              </a:gs>
              <a:gs pos="100000">
                <a:srgbClr val="1F4D7F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9" name="Google Shape;329;p18"/>
          <p:cNvPicPr preferRelativeResize="0"/>
          <p:nvPr/>
        </p:nvPicPr>
        <p:blipFill rotWithShape="1">
          <a:blip r:embed="rId3">
            <a:alphaModFix amt="7000"/>
          </a:blip>
          <a:srcRect b="20503" l="3965" r="31137" t="3698"/>
          <a:stretch/>
        </p:blipFill>
        <p:spPr>
          <a:xfrm>
            <a:off x="-2500" y="-182151"/>
            <a:ext cx="12192001" cy="70401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</p:pic>
      <p:sp>
        <p:nvSpPr>
          <p:cNvPr id="330" name="Google Shape;330;p18"/>
          <p:cNvSpPr txBox="1"/>
          <p:nvPr/>
        </p:nvSpPr>
        <p:spPr>
          <a:xfrm>
            <a:off x="-2500" y="253268"/>
            <a:ext cx="11628900" cy="116952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Measurable Mutual Commitments and Expectations</a:t>
            </a:r>
            <a:endParaRPr b="0" i="1" sz="32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1" sz="32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8"/>
          <p:cNvSpPr/>
          <p:nvPr/>
        </p:nvSpPr>
        <p:spPr>
          <a:xfrm>
            <a:off x="-837" y="5810234"/>
            <a:ext cx="12192012" cy="1047766"/>
          </a:xfrm>
          <a:custGeom>
            <a:rect b="b" l="l" r="r" t="t"/>
            <a:pathLst>
              <a:path extrusionOk="0" h="20876" w="21600">
                <a:moveTo>
                  <a:pt x="12796" y="7279"/>
                </a:moveTo>
                <a:cubicBezTo>
                  <a:pt x="6734" y="21599"/>
                  <a:pt x="1977" y="19295"/>
                  <a:pt x="0" y="14999"/>
                </a:cubicBezTo>
                <a:lnTo>
                  <a:pt x="0" y="20875"/>
                </a:lnTo>
                <a:lnTo>
                  <a:pt x="21600" y="20875"/>
                </a:lnTo>
                <a:lnTo>
                  <a:pt x="21600" y="3710"/>
                </a:lnTo>
                <a:cubicBezTo>
                  <a:pt x="21242" y="2616"/>
                  <a:pt x="20203" y="0"/>
                  <a:pt x="18450" y="0"/>
                </a:cubicBezTo>
                <a:cubicBezTo>
                  <a:pt x="17036" y="-1"/>
                  <a:pt x="15157" y="1701"/>
                  <a:pt x="12796" y="7279"/>
                </a:cubicBezTo>
              </a:path>
            </a:pathLst>
          </a:cu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8"/>
          <p:cNvSpPr txBox="1"/>
          <p:nvPr>
            <p:ph idx="12" type="sldNum"/>
          </p:nvPr>
        </p:nvSpPr>
        <p:spPr>
          <a:xfrm>
            <a:off x="8610600" y="62039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3" name="Google Shape;33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55925" y="6041387"/>
            <a:ext cx="1816827" cy="585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4" name="Google Shape;334;p18"/>
          <p:cNvCxnSpPr/>
          <p:nvPr/>
        </p:nvCxnSpPr>
        <p:spPr>
          <a:xfrm>
            <a:off x="-2500" y="838029"/>
            <a:ext cx="11258700" cy="3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5" name="Google Shape;335;p18"/>
          <p:cNvSpPr txBox="1"/>
          <p:nvPr/>
        </p:nvSpPr>
        <p:spPr>
          <a:xfrm>
            <a:off x="530555" y="946742"/>
            <a:ext cx="10725645" cy="49552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1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</a:t>
            </a:r>
            <a:endParaRPr b="1" i="1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will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 visible on campus.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 that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students and staff will be supported emotionally and I will build relationships.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My specific commitments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</a:t>
            </a: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be in classrooms two full days a week and visible during transition times.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Strategic Plan: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Strategy II; Action Plan III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Support Needed: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Protected time on my calendar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Performance outcome: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Classroom visitation logs; improved campus culture (measured by surveys)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b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1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Soul</a:t>
            </a:r>
            <a:endParaRPr b="1" i="1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will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complete all of the Think Together Snack Evaluations by November 30th (State deadline is January 31st).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 that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allow time for rescheduling and corrections that may be needed.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My specific commitments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 to do two evaluations per week in the course of fifteen weeks.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Strategic Plan: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Strategy III; Action Plan V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Support Needed: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Think Together Leads and Staff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Performance outcome: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Track the number of sites that have been evaluated; check-in monthly to track my specific goal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9"/>
          <p:cNvSpPr/>
          <p:nvPr/>
        </p:nvSpPr>
        <p:spPr>
          <a:xfrm>
            <a:off x="0" y="5352301"/>
            <a:ext cx="12190338" cy="1502341"/>
          </a:xfrm>
          <a:custGeom>
            <a:rect b="b" l="l" r="r" t="t"/>
            <a:pathLst>
              <a:path extrusionOk="0" h="20876" w="21600">
                <a:moveTo>
                  <a:pt x="12796" y="7279"/>
                </a:moveTo>
                <a:cubicBezTo>
                  <a:pt x="6734" y="21599"/>
                  <a:pt x="1977" y="19295"/>
                  <a:pt x="0" y="14999"/>
                </a:cubicBezTo>
                <a:lnTo>
                  <a:pt x="0" y="20875"/>
                </a:lnTo>
                <a:lnTo>
                  <a:pt x="21600" y="20875"/>
                </a:lnTo>
                <a:lnTo>
                  <a:pt x="21600" y="3710"/>
                </a:lnTo>
                <a:cubicBezTo>
                  <a:pt x="21242" y="2616"/>
                  <a:pt x="20203" y="0"/>
                  <a:pt x="18450" y="0"/>
                </a:cubicBezTo>
                <a:cubicBezTo>
                  <a:pt x="17036" y="-1"/>
                  <a:pt x="15157" y="1701"/>
                  <a:pt x="12796" y="7279"/>
                </a:cubicBezTo>
              </a:path>
            </a:pathLst>
          </a:custGeom>
          <a:gradFill>
            <a:gsLst>
              <a:gs pos="0">
                <a:srgbClr val="448EDC"/>
              </a:gs>
              <a:gs pos="100000">
                <a:srgbClr val="1F4D7F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2" name="Google Shape;342;p19"/>
          <p:cNvPicPr preferRelativeResize="0"/>
          <p:nvPr/>
        </p:nvPicPr>
        <p:blipFill rotWithShape="1">
          <a:blip r:embed="rId3">
            <a:alphaModFix amt="7000"/>
          </a:blip>
          <a:srcRect b="20503" l="3965" r="31137" t="3698"/>
          <a:stretch/>
        </p:blipFill>
        <p:spPr>
          <a:xfrm>
            <a:off x="-1663" y="-185509"/>
            <a:ext cx="12192001" cy="70401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</p:pic>
      <p:sp>
        <p:nvSpPr>
          <p:cNvPr id="343" name="Google Shape;343;p19"/>
          <p:cNvSpPr txBox="1"/>
          <p:nvPr/>
        </p:nvSpPr>
        <p:spPr>
          <a:xfrm>
            <a:off x="30852" y="111951"/>
            <a:ext cx="11628900" cy="116952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Measurable Mutual Commitments and Expectations</a:t>
            </a:r>
            <a:endParaRPr b="0" i="1" sz="32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1" sz="32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19"/>
          <p:cNvSpPr/>
          <p:nvPr/>
        </p:nvSpPr>
        <p:spPr>
          <a:xfrm>
            <a:off x="-837" y="5810234"/>
            <a:ext cx="12192012" cy="1047766"/>
          </a:xfrm>
          <a:custGeom>
            <a:rect b="b" l="l" r="r" t="t"/>
            <a:pathLst>
              <a:path extrusionOk="0" h="20876" w="21600">
                <a:moveTo>
                  <a:pt x="12796" y="7279"/>
                </a:moveTo>
                <a:cubicBezTo>
                  <a:pt x="6734" y="21599"/>
                  <a:pt x="1977" y="19295"/>
                  <a:pt x="0" y="14999"/>
                </a:cubicBezTo>
                <a:lnTo>
                  <a:pt x="0" y="20875"/>
                </a:lnTo>
                <a:lnTo>
                  <a:pt x="21600" y="20875"/>
                </a:lnTo>
                <a:lnTo>
                  <a:pt x="21600" y="3710"/>
                </a:lnTo>
                <a:cubicBezTo>
                  <a:pt x="21242" y="2616"/>
                  <a:pt x="20203" y="0"/>
                  <a:pt x="18450" y="0"/>
                </a:cubicBezTo>
                <a:cubicBezTo>
                  <a:pt x="17036" y="-1"/>
                  <a:pt x="15157" y="1701"/>
                  <a:pt x="12796" y="7279"/>
                </a:cubicBezTo>
              </a:path>
            </a:pathLst>
          </a:cu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19"/>
          <p:cNvSpPr txBox="1"/>
          <p:nvPr>
            <p:ph idx="12" type="sldNum"/>
          </p:nvPr>
        </p:nvSpPr>
        <p:spPr>
          <a:xfrm>
            <a:off x="8610600" y="62039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6" name="Google Shape;34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55925" y="6041387"/>
            <a:ext cx="1816827" cy="585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7" name="Google Shape;347;p19"/>
          <p:cNvCxnSpPr/>
          <p:nvPr/>
        </p:nvCxnSpPr>
        <p:spPr>
          <a:xfrm>
            <a:off x="-2500" y="715355"/>
            <a:ext cx="11258700" cy="3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8" name="Google Shape;348;p19"/>
          <p:cNvSpPr txBox="1"/>
          <p:nvPr/>
        </p:nvSpPr>
        <p:spPr>
          <a:xfrm>
            <a:off x="225924" y="840492"/>
            <a:ext cx="11569836" cy="5016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1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Spirit</a:t>
            </a:r>
            <a:endParaRPr b="1" i="1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will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greet my employees on a daily basis.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 that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will be approachable to staff and improve overall work morale.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My specific commitments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 to walk the floor/campus (nutrition services) every two hours and greet someone I have not spoken to that day. My goal is to speak to at least three employees each day.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Strategic Plan: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Strategy IV; Action Plan II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Support Needed: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additional support needed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Performance outcome: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 a spreadsheet to log the names of each employee I speak to; Staff satisfaction measured by end-of-the-year staff feedback surveys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1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Spirit</a:t>
            </a:r>
            <a:b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will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meet with my custodial team weekly to have a stand-up share out.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 that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each custodian can share out on their particular area of responsibility, which in turn creates a work culture of pride and excellence.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My specific commitments are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 meet with my custodial team weekly to give them the opportunity to share out accomplishments or concerns related to their specific areas. I will make my custodial staff feel valued.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Strategic Plan: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Strategy V; Action Plan V (Welcoming and friendly school environment)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Support Needed: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District M&amp;O; custodial equipment and supplies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Performance outcomes: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Measured through meeting notes of the weekly share outs;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visually well maintained school campus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0"/>
          <p:cNvSpPr/>
          <p:nvPr/>
        </p:nvSpPr>
        <p:spPr>
          <a:xfrm>
            <a:off x="0" y="5352301"/>
            <a:ext cx="12190338" cy="1502341"/>
          </a:xfrm>
          <a:custGeom>
            <a:rect b="b" l="l" r="r" t="t"/>
            <a:pathLst>
              <a:path extrusionOk="0" h="20876" w="21600">
                <a:moveTo>
                  <a:pt x="12796" y="7279"/>
                </a:moveTo>
                <a:cubicBezTo>
                  <a:pt x="6734" y="21599"/>
                  <a:pt x="1977" y="19295"/>
                  <a:pt x="0" y="14999"/>
                </a:cubicBezTo>
                <a:lnTo>
                  <a:pt x="0" y="20875"/>
                </a:lnTo>
                <a:lnTo>
                  <a:pt x="21600" y="20875"/>
                </a:lnTo>
                <a:lnTo>
                  <a:pt x="21600" y="3710"/>
                </a:lnTo>
                <a:cubicBezTo>
                  <a:pt x="21242" y="2616"/>
                  <a:pt x="20203" y="0"/>
                  <a:pt x="18450" y="0"/>
                </a:cubicBezTo>
                <a:cubicBezTo>
                  <a:pt x="17036" y="-1"/>
                  <a:pt x="15157" y="1701"/>
                  <a:pt x="12796" y="7279"/>
                </a:cubicBezTo>
              </a:path>
            </a:pathLst>
          </a:custGeom>
          <a:gradFill>
            <a:gsLst>
              <a:gs pos="0">
                <a:srgbClr val="448EDC"/>
              </a:gs>
              <a:gs pos="100000">
                <a:srgbClr val="1F4D7F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5" name="Google Shape;355;p20"/>
          <p:cNvPicPr preferRelativeResize="0"/>
          <p:nvPr/>
        </p:nvPicPr>
        <p:blipFill rotWithShape="1">
          <a:blip r:embed="rId3">
            <a:alphaModFix amt="7000"/>
          </a:blip>
          <a:srcRect b="20503" l="3965" r="31137" t="3698"/>
          <a:stretch/>
        </p:blipFill>
        <p:spPr>
          <a:xfrm>
            <a:off x="315013" y="468661"/>
            <a:ext cx="11796334" cy="592067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</p:pic>
      <p:sp>
        <p:nvSpPr>
          <p:cNvPr id="356" name="Google Shape;356;p20"/>
          <p:cNvSpPr txBox="1"/>
          <p:nvPr/>
        </p:nvSpPr>
        <p:spPr>
          <a:xfrm>
            <a:off x="0" y="316202"/>
            <a:ext cx="11977382" cy="15696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Measureable Mutual Commitments and Expectations </a:t>
            </a:r>
            <a:endParaRPr b="0" i="1" sz="30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1" sz="30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1" lang="en-US" sz="30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Let’s Practice – https://tinyurl.com/c82c6pp4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20"/>
          <p:cNvSpPr/>
          <p:nvPr/>
        </p:nvSpPr>
        <p:spPr>
          <a:xfrm>
            <a:off x="-837" y="5810234"/>
            <a:ext cx="12192012" cy="1047766"/>
          </a:xfrm>
          <a:custGeom>
            <a:rect b="b" l="l" r="r" t="t"/>
            <a:pathLst>
              <a:path extrusionOk="0" h="20876" w="21600">
                <a:moveTo>
                  <a:pt x="12796" y="7279"/>
                </a:moveTo>
                <a:cubicBezTo>
                  <a:pt x="6734" y="21599"/>
                  <a:pt x="1977" y="19295"/>
                  <a:pt x="0" y="14999"/>
                </a:cubicBezTo>
                <a:lnTo>
                  <a:pt x="0" y="20875"/>
                </a:lnTo>
                <a:lnTo>
                  <a:pt x="21600" y="20875"/>
                </a:lnTo>
                <a:lnTo>
                  <a:pt x="21600" y="3710"/>
                </a:lnTo>
                <a:cubicBezTo>
                  <a:pt x="21242" y="2616"/>
                  <a:pt x="20203" y="0"/>
                  <a:pt x="18450" y="0"/>
                </a:cubicBezTo>
                <a:cubicBezTo>
                  <a:pt x="17036" y="-1"/>
                  <a:pt x="15157" y="1701"/>
                  <a:pt x="12796" y="7279"/>
                </a:cubicBezTo>
              </a:path>
            </a:pathLst>
          </a:cu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20"/>
          <p:cNvSpPr txBox="1"/>
          <p:nvPr>
            <p:ph idx="12" type="sldNum"/>
          </p:nvPr>
        </p:nvSpPr>
        <p:spPr>
          <a:xfrm>
            <a:off x="8610600" y="62039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9" name="Google Shape;359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55925" y="6041387"/>
            <a:ext cx="1816827" cy="585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0" name="Google Shape;360;p20"/>
          <p:cNvCxnSpPr/>
          <p:nvPr/>
        </p:nvCxnSpPr>
        <p:spPr>
          <a:xfrm>
            <a:off x="-2500" y="838029"/>
            <a:ext cx="11258700" cy="3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1" name="Google Shape;361;p20"/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20"/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20"/>
          <p:cNvSpPr/>
          <p:nvPr/>
        </p:nvSpPr>
        <p:spPr>
          <a:xfrm>
            <a:off x="565266" y="2551837"/>
            <a:ext cx="5037512" cy="19370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urier New"/>
              <a:buChar char="o"/>
            </a:pPr>
            <a:r>
              <a:rPr b="1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will do this:</a:t>
            </a:r>
            <a:r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Ensure District curriculum implementation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urier New"/>
              <a:buChar char="o"/>
            </a:pPr>
            <a:r>
              <a:rPr b="1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 that:</a:t>
            </a:r>
            <a:r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Newly developed curriculums are used effectively in the classroom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urier New"/>
              <a:buChar char="o"/>
            </a:pPr>
            <a:r>
              <a:rPr b="1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 specific commitments are:</a:t>
            </a:r>
            <a:r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All science teacher will effectively implement the new science curriculum by December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urier New"/>
              <a:buChar char="o"/>
            </a:pPr>
            <a:r>
              <a:rPr b="1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Strategic Plan:</a:t>
            </a:r>
            <a:r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(site plan or District plan)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urier New"/>
              <a:buChar char="o"/>
            </a:pPr>
            <a:r>
              <a:rPr b="1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Support needed</a:t>
            </a:r>
            <a:r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 District curriculum coordinator; site administration staff; science department chair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urier New"/>
              <a:buChar char="o"/>
            </a:pPr>
            <a:r>
              <a:rPr b="1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Performance outcome(s)</a:t>
            </a:r>
            <a:r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(what is the expected and actual outcomes based on data)</a:t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4" name="Google Shape;364;p20"/>
          <p:cNvSpPr txBox="1"/>
          <p:nvPr/>
        </p:nvSpPr>
        <p:spPr>
          <a:xfrm>
            <a:off x="6067916" y="2337982"/>
            <a:ext cx="2542684" cy="3108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will do this: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 that: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My specific commitments are: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Support needed: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Performance outcome(s):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1"/>
          <p:cNvSpPr/>
          <p:nvPr/>
        </p:nvSpPr>
        <p:spPr>
          <a:xfrm>
            <a:off x="0" y="5352301"/>
            <a:ext cx="12190338" cy="1502341"/>
          </a:xfrm>
          <a:custGeom>
            <a:rect b="b" l="l" r="r" t="t"/>
            <a:pathLst>
              <a:path extrusionOk="0" h="20876" w="21600">
                <a:moveTo>
                  <a:pt x="12796" y="7279"/>
                </a:moveTo>
                <a:cubicBezTo>
                  <a:pt x="6734" y="21599"/>
                  <a:pt x="1977" y="19295"/>
                  <a:pt x="0" y="14999"/>
                </a:cubicBezTo>
                <a:lnTo>
                  <a:pt x="0" y="20875"/>
                </a:lnTo>
                <a:lnTo>
                  <a:pt x="21600" y="20875"/>
                </a:lnTo>
                <a:lnTo>
                  <a:pt x="21600" y="3710"/>
                </a:lnTo>
                <a:cubicBezTo>
                  <a:pt x="21242" y="2616"/>
                  <a:pt x="20203" y="0"/>
                  <a:pt x="18450" y="0"/>
                </a:cubicBezTo>
                <a:cubicBezTo>
                  <a:pt x="17036" y="-1"/>
                  <a:pt x="15157" y="1701"/>
                  <a:pt x="12796" y="7279"/>
                </a:cubicBezTo>
              </a:path>
            </a:pathLst>
          </a:custGeom>
          <a:gradFill>
            <a:gsLst>
              <a:gs pos="0">
                <a:srgbClr val="448EDC"/>
              </a:gs>
              <a:gs pos="100000">
                <a:srgbClr val="1F4D7F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1" name="Google Shape;371;p21"/>
          <p:cNvPicPr preferRelativeResize="0"/>
          <p:nvPr/>
        </p:nvPicPr>
        <p:blipFill rotWithShape="1">
          <a:blip r:embed="rId3">
            <a:alphaModFix amt="7000"/>
          </a:blip>
          <a:srcRect b="20503" l="3965" r="31137" t="3698"/>
          <a:stretch/>
        </p:blipFill>
        <p:spPr>
          <a:xfrm>
            <a:off x="-13323" y="-182151"/>
            <a:ext cx="12192001" cy="70401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019"/>
              </a:srgbClr>
            </a:outerShdw>
          </a:effectLst>
        </p:spPr>
      </p:pic>
      <p:sp>
        <p:nvSpPr>
          <p:cNvPr id="372" name="Google Shape;372;p21"/>
          <p:cNvSpPr txBox="1"/>
          <p:nvPr/>
        </p:nvSpPr>
        <p:spPr>
          <a:xfrm>
            <a:off x="0" y="57315"/>
            <a:ext cx="11336509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Growth Measurement Tools </a:t>
            </a:r>
            <a:endParaRPr b="1" i="0" sz="21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21"/>
          <p:cNvSpPr/>
          <p:nvPr/>
        </p:nvSpPr>
        <p:spPr>
          <a:xfrm>
            <a:off x="-825" y="5810251"/>
            <a:ext cx="12192012" cy="1047766"/>
          </a:xfrm>
          <a:custGeom>
            <a:rect b="b" l="l" r="r" t="t"/>
            <a:pathLst>
              <a:path extrusionOk="0" h="20876" w="21600">
                <a:moveTo>
                  <a:pt x="12796" y="7279"/>
                </a:moveTo>
                <a:cubicBezTo>
                  <a:pt x="6734" y="21599"/>
                  <a:pt x="1977" y="19295"/>
                  <a:pt x="0" y="14999"/>
                </a:cubicBezTo>
                <a:lnTo>
                  <a:pt x="0" y="20875"/>
                </a:lnTo>
                <a:lnTo>
                  <a:pt x="21600" y="20875"/>
                </a:lnTo>
                <a:lnTo>
                  <a:pt x="21600" y="3710"/>
                </a:lnTo>
                <a:cubicBezTo>
                  <a:pt x="21242" y="2616"/>
                  <a:pt x="20203" y="0"/>
                  <a:pt x="18450" y="0"/>
                </a:cubicBezTo>
                <a:cubicBezTo>
                  <a:pt x="17036" y="-1"/>
                  <a:pt x="15157" y="1701"/>
                  <a:pt x="12796" y="7279"/>
                </a:cubicBezTo>
              </a:path>
            </a:pathLst>
          </a:cu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21"/>
          <p:cNvSpPr txBox="1"/>
          <p:nvPr>
            <p:ph idx="12" type="sldNum"/>
          </p:nvPr>
        </p:nvSpPr>
        <p:spPr>
          <a:xfrm>
            <a:off x="8610600" y="62039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5" name="Google Shape;375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55925" y="6041387"/>
            <a:ext cx="1816827" cy="585499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21"/>
          <p:cNvSpPr txBox="1"/>
          <p:nvPr/>
        </p:nvSpPr>
        <p:spPr>
          <a:xfrm>
            <a:off x="3469710" y="2814705"/>
            <a:ext cx="116410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Insert</a:t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7" name="Google Shape;377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89090" y="711088"/>
            <a:ext cx="4818002" cy="6061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36025" y="711100"/>
            <a:ext cx="4684964" cy="6061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2"/>
          <p:cNvSpPr/>
          <p:nvPr/>
        </p:nvSpPr>
        <p:spPr>
          <a:xfrm>
            <a:off x="0" y="5352301"/>
            <a:ext cx="12190338" cy="1502341"/>
          </a:xfrm>
          <a:custGeom>
            <a:rect b="b" l="l" r="r" t="t"/>
            <a:pathLst>
              <a:path extrusionOk="0" h="20876" w="21600">
                <a:moveTo>
                  <a:pt x="12796" y="7279"/>
                </a:moveTo>
                <a:cubicBezTo>
                  <a:pt x="6734" y="21599"/>
                  <a:pt x="1977" y="19295"/>
                  <a:pt x="0" y="14999"/>
                </a:cubicBezTo>
                <a:lnTo>
                  <a:pt x="0" y="20875"/>
                </a:lnTo>
                <a:lnTo>
                  <a:pt x="21600" y="20875"/>
                </a:lnTo>
                <a:lnTo>
                  <a:pt x="21600" y="3710"/>
                </a:lnTo>
                <a:cubicBezTo>
                  <a:pt x="21242" y="2616"/>
                  <a:pt x="20203" y="0"/>
                  <a:pt x="18450" y="0"/>
                </a:cubicBezTo>
                <a:cubicBezTo>
                  <a:pt x="17036" y="-1"/>
                  <a:pt x="15157" y="1701"/>
                  <a:pt x="12796" y="7279"/>
                </a:cubicBezTo>
              </a:path>
            </a:pathLst>
          </a:custGeom>
          <a:gradFill>
            <a:gsLst>
              <a:gs pos="0">
                <a:srgbClr val="448EDC"/>
              </a:gs>
              <a:gs pos="100000">
                <a:srgbClr val="1F4D7F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5" name="Google Shape;385;p22"/>
          <p:cNvPicPr preferRelativeResize="0"/>
          <p:nvPr/>
        </p:nvPicPr>
        <p:blipFill rotWithShape="1">
          <a:blip r:embed="rId3">
            <a:alphaModFix amt="7000"/>
          </a:blip>
          <a:srcRect b="20503" l="3965" r="31137" t="3698"/>
          <a:stretch/>
        </p:blipFill>
        <p:spPr>
          <a:xfrm>
            <a:off x="0" y="-182150"/>
            <a:ext cx="12192001" cy="70401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019"/>
              </a:srgbClr>
            </a:outerShdw>
          </a:effectLst>
        </p:spPr>
      </p:pic>
      <p:sp>
        <p:nvSpPr>
          <p:cNvPr id="386" name="Google Shape;386;p22"/>
          <p:cNvSpPr txBox="1"/>
          <p:nvPr/>
        </p:nvSpPr>
        <p:spPr>
          <a:xfrm>
            <a:off x="282633" y="400050"/>
            <a:ext cx="11178567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Growth Measurement Tools </a:t>
            </a:r>
            <a:endParaRPr b="1" i="0" sz="21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22"/>
          <p:cNvSpPr/>
          <p:nvPr/>
        </p:nvSpPr>
        <p:spPr>
          <a:xfrm>
            <a:off x="-825" y="5810251"/>
            <a:ext cx="12192012" cy="1047766"/>
          </a:xfrm>
          <a:custGeom>
            <a:rect b="b" l="l" r="r" t="t"/>
            <a:pathLst>
              <a:path extrusionOk="0" h="20876" w="21600">
                <a:moveTo>
                  <a:pt x="12796" y="7279"/>
                </a:moveTo>
                <a:cubicBezTo>
                  <a:pt x="6734" y="21599"/>
                  <a:pt x="1977" y="19295"/>
                  <a:pt x="0" y="14999"/>
                </a:cubicBezTo>
                <a:lnTo>
                  <a:pt x="0" y="20875"/>
                </a:lnTo>
                <a:lnTo>
                  <a:pt x="21600" y="20875"/>
                </a:lnTo>
                <a:lnTo>
                  <a:pt x="21600" y="3710"/>
                </a:lnTo>
                <a:cubicBezTo>
                  <a:pt x="21242" y="2616"/>
                  <a:pt x="20203" y="0"/>
                  <a:pt x="18450" y="0"/>
                </a:cubicBezTo>
                <a:cubicBezTo>
                  <a:pt x="17036" y="-1"/>
                  <a:pt x="15157" y="1701"/>
                  <a:pt x="12796" y="7279"/>
                </a:cubicBezTo>
              </a:path>
            </a:pathLst>
          </a:cu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22"/>
          <p:cNvSpPr txBox="1"/>
          <p:nvPr>
            <p:ph idx="12" type="sldNum"/>
          </p:nvPr>
        </p:nvSpPr>
        <p:spPr>
          <a:xfrm>
            <a:off x="8610600" y="62039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9" name="Google Shape;389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55925" y="6041387"/>
            <a:ext cx="1816827" cy="585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0" name="Google Shape;390;p22"/>
          <p:cNvCxnSpPr/>
          <p:nvPr/>
        </p:nvCxnSpPr>
        <p:spPr>
          <a:xfrm>
            <a:off x="-19050" y="1047750"/>
            <a:ext cx="11258700" cy="3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91" name="Google Shape;391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0650" y="1818725"/>
            <a:ext cx="3183976" cy="46612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019"/>
              </a:srgbClr>
            </a:outerShdw>
          </a:effectLst>
        </p:spPr>
      </p:pic>
      <p:sp>
        <p:nvSpPr>
          <p:cNvPr id="392" name="Google Shape;392;p22"/>
          <p:cNvSpPr txBox="1"/>
          <p:nvPr/>
        </p:nvSpPr>
        <p:spPr>
          <a:xfrm>
            <a:off x="610688" y="1123350"/>
            <a:ext cx="3183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b="1" i="0" lang="en-US" sz="18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Annual Reflection Plan for Growth Measurement</a:t>
            </a:r>
            <a:endParaRPr b="1" i="0" sz="4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22"/>
          <p:cNvSpPr txBox="1"/>
          <p:nvPr/>
        </p:nvSpPr>
        <p:spPr>
          <a:xfrm>
            <a:off x="4493700" y="1521575"/>
            <a:ext cx="6967500" cy="41087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Annual Reflection Plan for Growth Measurement will be completed every year by Certificated and Classified Management Employees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(Non-Evaluation &amp; Evaluation Year)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Employee must write a minimum of two goals agreed upon between the Employee and Support Provider/Supervisor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Goals should be written in the form of Measurable Mutual Commitments and Expectations: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○"/>
            </a:pPr>
            <a:r>
              <a:rPr b="0" i="0" lang="en-US" sz="17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 will do this: </a:t>
            </a:r>
            <a:endParaRPr b="0" i="0" sz="17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○"/>
            </a:pPr>
            <a:r>
              <a:rPr b="0" i="0" lang="en-US" sz="17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So that:  </a:t>
            </a:r>
            <a:endParaRPr b="0" i="0" sz="17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○"/>
            </a:pPr>
            <a:r>
              <a:rPr b="0" i="0" lang="en-US" sz="17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My specific commitments are:  </a:t>
            </a:r>
            <a:endParaRPr b="0" i="0" sz="17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○"/>
            </a:pPr>
            <a:r>
              <a:rPr b="0" i="0" lang="en-US" sz="17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Strategic Plan: </a:t>
            </a:r>
            <a:endParaRPr b="0" i="0" sz="17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○"/>
            </a:pPr>
            <a:r>
              <a:rPr b="0" i="0" lang="en-US" sz="17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Support needed:  </a:t>
            </a:r>
            <a:endParaRPr b="0" i="0" sz="17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</a:pPr>
            <a:r>
              <a:rPr b="0" i="0" lang="en-US" sz="17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Performance outcome(s)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3"/>
          <p:cNvSpPr/>
          <p:nvPr/>
        </p:nvSpPr>
        <p:spPr>
          <a:xfrm>
            <a:off x="0" y="5352301"/>
            <a:ext cx="12190338" cy="1502341"/>
          </a:xfrm>
          <a:custGeom>
            <a:rect b="b" l="l" r="r" t="t"/>
            <a:pathLst>
              <a:path extrusionOk="0" h="20876" w="21600">
                <a:moveTo>
                  <a:pt x="12796" y="7279"/>
                </a:moveTo>
                <a:cubicBezTo>
                  <a:pt x="6734" y="21599"/>
                  <a:pt x="1977" y="19295"/>
                  <a:pt x="0" y="14999"/>
                </a:cubicBezTo>
                <a:lnTo>
                  <a:pt x="0" y="20875"/>
                </a:lnTo>
                <a:lnTo>
                  <a:pt x="21600" y="20875"/>
                </a:lnTo>
                <a:lnTo>
                  <a:pt x="21600" y="3710"/>
                </a:lnTo>
                <a:cubicBezTo>
                  <a:pt x="21242" y="2616"/>
                  <a:pt x="20203" y="0"/>
                  <a:pt x="18450" y="0"/>
                </a:cubicBezTo>
                <a:cubicBezTo>
                  <a:pt x="17036" y="-1"/>
                  <a:pt x="15157" y="1701"/>
                  <a:pt x="12796" y="7279"/>
                </a:cubicBezTo>
              </a:path>
            </a:pathLst>
          </a:custGeom>
          <a:gradFill>
            <a:gsLst>
              <a:gs pos="0">
                <a:srgbClr val="448EDC"/>
              </a:gs>
              <a:gs pos="100000">
                <a:srgbClr val="1F4D7F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0" name="Google Shape;400;p23"/>
          <p:cNvPicPr preferRelativeResize="0"/>
          <p:nvPr/>
        </p:nvPicPr>
        <p:blipFill rotWithShape="1">
          <a:blip r:embed="rId3">
            <a:alphaModFix amt="7000"/>
          </a:blip>
          <a:srcRect b="20503" l="3965" r="31137" t="3698"/>
          <a:stretch/>
        </p:blipFill>
        <p:spPr>
          <a:xfrm>
            <a:off x="0" y="-182150"/>
            <a:ext cx="12192001" cy="70401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019"/>
              </a:srgbClr>
            </a:outerShdw>
          </a:effectLst>
        </p:spPr>
      </p:pic>
      <p:sp>
        <p:nvSpPr>
          <p:cNvPr id="401" name="Google Shape;401;p23"/>
          <p:cNvSpPr txBox="1"/>
          <p:nvPr/>
        </p:nvSpPr>
        <p:spPr>
          <a:xfrm>
            <a:off x="290945" y="400050"/>
            <a:ext cx="11170255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Growth Measurement Tools </a:t>
            </a:r>
            <a:endParaRPr b="1" i="0" sz="21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23"/>
          <p:cNvSpPr/>
          <p:nvPr/>
        </p:nvSpPr>
        <p:spPr>
          <a:xfrm>
            <a:off x="-825" y="5810251"/>
            <a:ext cx="12192012" cy="1047766"/>
          </a:xfrm>
          <a:custGeom>
            <a:rect b="b" l="l" r="r" t="t"/>
            <a:pathLst>
              <a:path extrusionOk="0" h="20876" w="21600">
                <a:moveTo>
                  <a:pt x="12796" y="7279"/>
                </a:moveTo>
                <a:cubicBezTo>
                  <a:pt x="6734" y="21599"/>
                  <a:pt x="1977" y="19295"/>
                  <a:pt x="0" y="14999"/>
                </a:cubicBezTo>
                <a:lnTo>
                  <a:pt x="0" y="20875"/>
                </a:lnTo>
                <a:lnTo>
                  <a:pt x="21600" y="20875"/>
                </a:lnTo>
                <a:lnTo>
                  <a:pt x="21600" y="3710"/>
                </a:lnTo>
                <a:cubicBezTo>
                  <a:pt x="21242" y="2616"/>
                  <a:pt x="20203" y="0"/>
                  <a:pt x="18450" y="0"/>
                </a:cubicBezTo>
                <a:cubicBezTo>
                  <a:pt x="17036" y="-1"/>
                  <a:pt x="15157" y="1701"/>
                  <a:pt x="12796" y="7279"/>
                </a:cubicBezTo>
              </a:path>
            </a:pathLst>
          </a:cu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23"/>
          <p:cNvSpPr txBox="1"/>
          <p:nvPr>
            <p:ph idx="12" type="sldNum"/>
          </p:nvPr>
        </p:nvSpPr>
        <p:spPr>
          <a:xfrm>
            <a:off x="8610600" y="62039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4" name="Google Shape;404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55925" y="6041387"/>
            <a:ext cx="1816827" cy="585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5" name="Google Shape;405;p23"/>
          <p:cNvCxnSpPr/>
          <p:nvPr/>
        </p:nvCxnSpPr>
        <p:spPr>
          <a:xfrm>
            <a:off x="-19050" y="1047750"/>
            <a:ext cx="11258700" cy="3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6" name="Google Shape;406;p23"/>
          <p:cNvSpPr txBox="1"/>
          <p:nvPr/>
        </p:nvSpPr>
        <p:spPr>
          <a:xfrm>
            <a:off x="610688" y="1123350"/>
            <a:ext cx="3183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Interim Growth Measurement</a:t>
            </a:r>
            <a:endParaRPr b="1" i="0" sz="4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23"/>
          <p:cNvSpPr txBox="1"/>
          <p:nvPr/>
        </p:nvSpPr>
        <p:spPr>
          <a:xfrm>
            <a:off x="4493700" y="1313000"/>
            <a:ext cx="6967500" cy="35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8" name="Google Shape;408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2225" y="1851350"/>
            <a:ext cx="3380835" cy="441525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019"/>
              </a:srgbClr>
            </a:outerShdw>
          </a:effectLst>
        </p:spPr>
      </p:pic>
      <p:sp>
        <p:nvSpPr>
          <p:cNvPr id="409" name="Google Shape;409;p23"/>
          <p:cNvSpPr txBox="1"/>
          <p:nvPr/>
        </p:nvSpPr>
        <p:spPr>
          <a:xfrm>
            <a:off x="4386300" y="1986014"/>
            <a:ext cx="6967500" cy="30931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b="0" i="0" lang="en-U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Interim Growth Measurement Tool is completed during the Certificated and Classified Management Employee’s Evaluation Year.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b="0" i="0" lang="en-U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assigned Support Provider/Supervisor will provide the Certificated or Classified Management Employee an update on how they are progressing with their goals and performance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4"/>
          <p:cNvSpPr/>
          <p:nvPr/>
        </p:nvSpPr>
        <p:spPr>
          <a:xfrm>
            <a:off x="0" y="5352301"/>
            <a:ext cx="12190338" cy="1502341"/>
          </a:xfrm>
          <a:custGeom>
            <a:rect b="b" l="l" r="r" t="t"/>
            <a:pathLst>
              <a:path extrusionOk="0" h="20876" w="21600">
                <a:moveTo>
                  <a:pt x="12796" y="7279"/>
                </a:moveTo>
                <a:cubicBezTo>
                  <a:pt x="6734" y="21599"/>
                  <a:pt x="1977" y="19295"/>
                  <a:pt x="0" y="14999"/>
                </a:cubicBezTo>
                <a:lnTo>
                  <a:pt x="0" y="20875"/>
                </a:lnTo>
                <a:lnTo>
                  <a:pt x="21600" y="20875"/>
                </a:lnTo>
                <a:lnTo>
                  <a:pt x="21600" y="3710"/>
                </a:lnTo>
                <a:cubicBezTo>
                  <a:pt x="21242" y="2616"/>
                  <a:pt x="20203" y="0"/>
                  <a:pt x="18450" y="0"/>
                </a:cubicBezTo>
                <a:cubicBezTo>
                  <a:pt x="17036" y="-1"/>
                  <a:pt x="15157" y="1701"/>
                  <a:pt x="12796" y="7279"/>
                </a:cubicBezTo>
              </a:path>
            </a:pathLst>
          </a:custGeom>
          <a:gradFill>
            <a:gsLst>
              <a:gs pos="0">
                <a:srgbClr val="448EDC"/>
              </a:gs>
              <a:gs pos="100000">
                <a:srgbClr val="1F4D7F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6" name="Google Shape;416;p24"/>
          <p:cNvPicPr preferRelativeResize="0"/>
          <p:nvPr/>
        </p:nvPicPr>
        <p:blipFill rotWithShape="1">
          <a:blip r:embed="rId3">
            <a:alphaModFix amt="7000"/>
          </a:blip>
          <a:srcRect b="20503" l="3965" r="31137" t="3698"/>
          <a:stretch/>
        </p:blipFill>
        <p:spPr>
          <a:xfrm>
            <a:off x="0" y="-182150"/>
            <a:ext cx="12192001" cy="70401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019"/>
              </a:srgbClr>
            </a:outerShdw>
          </a:effectLst>
        </p:spPr>
      </p:pic>
      <p:sp>
        <p:nvSpPr>
          <p:cNvPr id="417" name="Google Shape;417;p24"/>
          <p:cNvSpPr txBox="1"/>
          <p:nvPr/>
        </p:nvSpPr>
        <p:spPr>
          <a:xfrm>
            <a:off x="381000" y="400050"/>
            <a:ext cx="110802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Growth Measurement Tools </a:t>
            </a:r>
            <a:endParaRPr b="1" i="0" sz="21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24"/>
          <p:cNvSpPr/>
          <p:nvPr/>
        </p:nvSpPr>
        <p:spPr>
          <a:xfrm>
            <a:off x="-825" y="5810251"/>
            <a:ext cx="12192012" cy="1047766"/>
          </a:xfrm>
          <a:custGeom>
            <a:rect b="b" l="l" r="r" t="t"/>
            <a:pathLst>
              <a:path extrusionOk="0" h="20876" w="21600">
                <a:moveTo>
                  <a:pt x="12796" y="7279"/>
                </a:moveTo>
                <a:cubicBezTo>
                  <a:pt x="6734" y="21599"/>
                  <a:pt x="1977" y="19295"/>
                  <a:pt x="0" y="14999"/>
                </a:cubicBezTo>
                <a:lnTo>
                  <a:pt x="0" y="20875"/>
                </a:lnTo>
                <a:lnTo>
                  <a:pt x="21600" y="20875"/>
                </a:lnTo>
                <a:lnTo>
                  <a:pt x="21600" y="3710"/>
                </a:lnTo>
                <a:cubicBezTo>
                  <a:pt x="21242" y="2616"/>
                  <a:pt x="20203" y="0"/>
                  <a:pt x="18450" y="0"/>
                </a:cubicBezTo>
                <a:cubicBezTo>
                  <a:pt x="17036" y="-1"/>
                  <a:pt x="15157" y="1701"/>
                  <a:pt x="12796" y="7279"/>
                </a:cubicBezTo>
              </a:path>
            </a:pathLst>
          </a:cu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24"/>
          <p:cNvSpPr txBox="1"/>
          <p:nvPr>
            <p:ph idx="12" type="sldNum"/>
          </p:nvPr>
        </p:nvSpPr>
        <p:spPr>
          <a:xfrm>
            <a:off x="8610600" y="62039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0" name="Google Shape;420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55925" y="6041387"/>
            <a:ext cx="1816827" cy="585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1" name="Google Shape;421;p24"/>
          <p:cNvCxnSpPr/>
          <p:nvPr/>
        </p:nvCxnSpPr>
        <p:spPr>
          <a:xfrm>
            <a:off x="-19050" y="1047750"/>
            <a:ext cx="11258700" cy="3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2" name="Google Shape;422;p24"/>
          <p:cNvSpPr txBox="1"/>
          <p:nvPr/>
        </p:nvSpPr>
        <p:spPr>
          <a:xfrm>
            <a:off x="610688" y="1123350"/>
            <a:ext cx="3183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Growth Measurement Assistance Plan</a:t>
            </a:r>
            <a:endParaRPr b="1" i="0" sz="4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24"/>
          <p:cNvSpPr txBox="1"/>
          <p:nvPr/>
        </p:nvSpPr>
        <p:spPr>
          <a:xfrm>
            <a:off x="4405276" y="1479549"/>
            <a:ext cx="6967500" cy="373945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b="0" i="0" lang="en-U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Growth Measurement Assistance Plan will be utilized for Certificated and Classified Management, Confidential and Supervisory employees who require additional support beyond what is already being provided due to performance.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b="0" i="0" lang="en-U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assistance plan requires a discussion between the Support Provider/Supervisor and the Certificated or Classified Employee, and collaboration towards getting the employee on the right track towards growth and success.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4" name="Google Shape;424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4025" y="1875525"/>
            <a:ext cx="3477251" cy="451274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019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5"/>
          <p:cNvSpPr/>
          <p:nvPr/>
        </p:nvSpPr>
        <p:spPr>
          <a:xfrm>
            <a:off x="0" y="5352301"/>
            <a:ext cx="12190338" cy="1502341"/>
          </a:xfrm>
          <a:custGeom>
            <a:rect b="b" l="l" r="r" t="t"/>
            <a:pathLst>
              <a:path extrusionOk="0" h="20876" w="21600">
                <a:moveTo>
                  <a:pt x="12796" y="7279"/>
                </a:moveTo>
                <a:cubicBezTo>
                  <a:pt x="6734" y="21599"/>
                  <a:pt x="1977" y="19295"/>
                  <a:pt x="0" y="14999"/>
                </a:cubicBezTo>
                <a:lnTo>
                  <a:pt x="0" y="20875"/>
                </a:lnTo>
                <a:lnTo>
                  <a:pt x="21600" y="20875"/>
                </a:lnTo>
                <a:lnTo>
                  <a:pt x="21600" y="3710"/>
                </a:lnTo>
                <a:cubicBezTo>
                  <a:pt x="21242" y="2616"/>
                  <a:pt x="20203" y="0"/>
                  <a:pt x="18450" y="0"/>
                </a:cubicBezTo>
                <a:cubicBezTo>
                  <a:pt x="17036" y="-1"/>
                  <a:pt x="15157" y="1701"/>
                  <a:pt x="12796" y="7279"/>
                </a:cubicBezTo>
              </a:path>
            </a:pathLst>
          </a:custGeom>
          <a:gradFill>
            <a:gsLst>
              <a:gs pos="0">
                <a:srgbClr val="448EDC"/>
              </a:gs>
              <a:gs pos="100000">
                <a:srgbClr val="1F4D7F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1" name="Google Shape;431;p25"/>
          <p:cNvPicPr preferRelativeResize="0"/>
          <p:nvPr/>
        </p:nvPicPr>
        <p:blipFill rotWithShape="1">
          <a:blip r:embed="rId3">
            <a:alphaModFix amt="7000"/>
          </a:blip>
          <a:srcRect b="20503" l="3965" r="31137" t="3698"/>
          <a:stretch/>
        </p:blipFill>
        <p:spPr>
          <a:xfrm>
            <a:off x="0" y="-182150"/>
            <a:ext cx="12192001" cy="70401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019"/>
              </a:srgbClr>
            </a:outerShdw>
          </a:effectLst>
        </p:spPr>
      </p:pic>
      <p:sp>
        <p:nvSpPr>
          <p:cNvPr id="432" name="Google Shape;432;p25"/>
          <p:cNvSpPr txBox="1"/>
          <p:nvPr/>
        </p:nvSpPr>
        <p:spPr>
          <a:xfrm>
            <a:off x="381000" y="400050"/>
            <a:ext cx="110802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Growth Measurement Tools </a:t>
            </a:r>
            <a:endParaRPr b="1" i="0" sz="21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25"/>
          <p:cNvSpPr/>
          <p:nvPr/>
        </p:nvSpPr>
        <p:spPr>
          <a:xfrm>
            <a:off x="-825" y="5810251"/>
            <a:ext cx="12192012" cy="1047766"/>
          </a:xfrm>
          <a:custGeom>
            <a:rect b="b" l="l" r="r" t="t"/>
            <a:pathLst>
              <a:path extrusionOk="0" h="20876" w="21600">
                <a:moveTo>
                  <a:pt x="12796" y="7279"/>
                </a:moveTo>
                <a:cubicBezTo>
                  <a:pt x="6734" y="21599"/>
                  <a:pt x="1977" y="19295"/>
                  <a:pt x="0" y="14999"/>
                </a:cubicBezTo>
                <a:lnTo>
                  <a:pt x="0" y="20875"/>
                </a:lnTo>
                <a:lnTo>
                  <a:pt x="21600" y="20875"/>
                </a:lnTo>
                <a:lnTo>
                  <a:pt x="21600" y="3710"/>
                </a:lnTo>
                <a:cubicBezTo>
                  <a:pt x="21242" y="2616"/>
                  <a:pt x="20203" y="0"/>
                  <a:pt x="18450" y="0"/>
                </a:cubicBezTo>
                <a:cubicBezTo>
                  <a:pt x="17036" y="-1"/>
                  <a:pt x="15157" y="1701"/>
                  <a:pt x="12796" y="7279"/>
                </a:cubicBezTo>
              </a:path>
            </a:pathLst>
          </a:cu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25"/>
          <p:cNvSpPr txBox="1"/>
          <p:nvPr>
            <p:ph idx="12" type="sldNum"/>
          </p:nvPr>
        </p:nvSpPr>
        <p:spPr>
          <a:xfrm>
            <a:off x="8610600" y="62039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5" name="Google Shape;435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55925" y="6041387"/>
            <a:ext cx="1816827" cy="585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6" name="Google Shape;436;p25"/>
          <p:cNvCxnSpPr/>
          <p:nvPr/>
        </p:nvCxnSpPr>
        <p:spPr>
          <a:xfrm>
            <a:off x="-19050" y="1047750"/>
            <a:ext cx="11258700" cy="3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7" name="Google Shape;437;p25"/>
          <p:cNvSpPr txBox="1"/>
          <p:nvPr/>
        </p:nvSpPr>
        <p:spPr>
          <a:xfrm>
            <a:off x="610688" y="1123350"/>
            <a:ext cx="3183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Final Growth Measurement</a:t>
            </a:r>
            <a:endParaRPr b="1" i="0" sz="4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25"/>
          <p:cNvSpPr txBox="1"/>
          <p:nvPr/>
        </p:nvSpPr>
        <p:spPr>
          <a:xfrm>
            <a:off x="4493700" y="1313000"/>
            <a:ext cx="6967500" cy="35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25"/>
          <p:cNvSpPr txBox="1"/>
          <p:nvPr/>
        </p:nvSpPr>
        <p:spPr>
          <a:xfrm>
            <a:off x="4386300" y="1285913"/>
            <a:ext cx="6967500" cy="41857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Final Growth Measurement Tool is completed at the completion of the evaluation for Certificated and Classified Management Employees.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assigned Support Provider/Supervisor will provide the Certificated or Classified Management Employee with feedback on their goals for the year and their overall performance.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Certificated or Classified Management Employee will receive one of the following ratings: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Char char="○"/>
            </a:pPr>
            <a:r>
              <a:rPr b="0" i="0" lang="en-US" sz="20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Exemplary/Innovating</a:t>
            </a:r>
            <a:endParaRPr b="0" i="0" sz="2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Char char="○"/>
            </a:pPr>
            <a:r>
              <a:rPr b="0" i="0" lang="en-US" sz="20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Meets Expectations/Applying</a:t>
            </a:r>
            <a:endParaRPr b="0" i="0" sz="2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Char char="○"/>
            </a:pPr>
            <a:r>
              <a:rPr b="0" i="0" lang="en-US" sz="20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Satisfactory with Assistance Needed/Exploring</a:t>
            </a:r>
            <a:endParaRPr b="0" i="0" sz="2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Char char="○"/>
            </a:pPr>
            <a:r>
              <a:rPr b="0" i="0" lang="en-US" sz="20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Unsatisfactory/Emerging</a:t>
            </a:r>
            <a:endParaRPr b="0" i="0" sz="2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0" name="Google Shape;440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1375" y="1742862"/>
            <a:ext cx="3322551" cy="429851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02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B5394"/>
            </a:gs>
            <a:gs pos="100000">
              <a:srgbClr val="2F353F"/>
            </a:gs>
          </a:gsLst>
          <a:lin ang="5400700" scaled="0"/>
        </a:gradFill>
      </p:bgPr>
    </p:bg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p26"/>
          <p:cNvPicPr preferRelativeResize="0"/>
          <p:nvPr/>
        </p:nvPicPr>
        <p:blipFill rotWithShape="1">
          <a:blip r:embed="rId3">
            <a:alphaModFix amt="5000"/>
          </a:blip>
          <a:srcRect b="0" l="0" r="0" t="0"/>
          <a:stretch/>
        </p:blipFill>
        <p:spPr>
          <a:xfrm>
            <a:off x="-257175" y="53350"/>
            <a:ext cx="12706350" cy="6281801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2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8" name="Google Shape;448;p26"/>
          <p:cNvSpPr txBox="1"/>
          <p:nvPr/>
        </p:nvSpPr>
        <p:spPr>
          <a:xfrm>
            <a:off x="679050" y="2570850"/>
            <a:ext cx="10833900" cy="12464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b="1" i="0" lang="en-US" sz="5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Thank You Team Rialto</a:t>
            </a:r>
            <a:endParaRPr b="0" i="0" sz="4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9" name="Google Shape;44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5425" y="1657251"/>
            <a:ext cx="1581151" cy="781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/>
          <p:nvPr/>
        </p:nvSpPr>
        <p:spPr>
          <a:xfrm>
            <a:off x="0" y="5352301"/>
            <a:ext cx="12190338" cy="1502341"/>
          </a:xfrm>
          <a:custGeom>
            <a:rect b="b" l="l" r="r" t="t"/>
            <a:pathLst>
              <a:path extrusionOk="0" h="20876" w="21600">
                <a:moveTo>
                  <a:pt x="12796" y="7279"/>
                </a:moveTo>
                <a:cubicBezTo>
                  <a:pt x="6734" y="21599"/>
                  <a:pt x="1977" y="19295"/>
                  <a:pt x="0" y="14999"/>
                </a:cubicBezTo>
                <a:lnTo>
                  <a:pt x="0" y="20875"/>
                </a:lnTo>
                <a:lnTo>
                  <a:pt x="21600" y="20875"/>
                </a:lnTo>
                <a:lnTo>
                  <a:pt x="21600" y="3710"/>
                </a:lnTo>
                <a:cubicBezTo>
                  <a:pt x="21242" y="2616"/>
                  <a:pt x="20203" y="0"/>
                  <a:pt x="18450" y="0"/>
                </a:cubicBezTo>
                <a:cubicBezTo>
                  <a:pt x="17036" y="-1"/>
                  <a:pt x="15157" y="1701"/>
                  <a:pt x="12796" y="7279"/>
                </a:cubicBezTo>
              </a:path>
            </a:pathLst>
          </a:custGeom>
          <a:gradFill>
            <a:gsLst>
              <a:gs pos="0">
                <a:srgbClr val="448EDC"/>
              </a:gs>
              <a:gs pos="100000">
                <a:srgbClr val="1F4D7F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 amt="7000"/>
          </a:blip>
          <a:srcRect b="20503" l="3965" r="31137" t="3698"/>
          <a:stretch/>
        </p:blipFill>
        <p:spPr>
          <a:xfrm>
            <a:off x="0" y="-182150"/>
            <a:ext cx="12192001" cy="70401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</p:pic>
      <p:sp>
        <p:nvSpPr>
          <p:cNvPr id="110" name="Google Shape;110;p3"/>
          <p:cNvSpPr txBox="1"/>
          <p:nvPr/>
        </p:nvSpPr>
        <p:spPr>
          <a:xfrm>
            <a:off x="-19050" y="427750"/>
            <a:ext cx="11904225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9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The Journey of a Thousand Miles Begins with a Single Step ...</a:t>
            </a:r>
            <a:endParaRPr b="1" i="0" sz="15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1632750" y="1218275"/>
            <a:ext cx="9606900" cy="20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Approximately six years ago, management evaluation forms were revised and aligned with the California Professional Standards for Education Leaders (CPSELs).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-825" y="5810251"/>
            <a:ext cx="12192012" cy="1047766"/>
          </a:xfrm>
          <a:custGeom>
            <a:rect b="b" l="l" r="r" t="t"/>
            <a:pathLst>
              <a:path extrusionOk="0" h="20876" w="21600">
                <a:moveTo>
                  <a:pt x="12796" y="7279"/>
                </a:moveTo>
                <a:cubicBezTo>
                  <a:pt x="6734" y="21599"/>
                  <a:pt x="1977" y="19295"/>
                  <a:pt x="0" y="14999"/>
                </a:cubicBezTo>
                <a:lnTo>
                  <a:pt x="0" y="20875"/>
                </a:lnTo>
                <a:lnTo>
                  <a:pt x="21600" y="20875"/>
                </a:lnTo>
                <a:lnTo>
                  <a:pt x="21600" y="3710"/>
                </a:lnTo>
                <a:cubicBezTo>
                  <a:pt x="21242" y="2616"/>
                  <a:pt x="20203" y="0"/>
                  <a:pt x="18450" y="0"/>
                </a:cubicBezTo>
                <a:cubicBezTo>
                  <a:pt x="17036" y="-1"/>
                  <a:pt x="15157" y="1701"/>
                  <a:pt x="12796" y="7279"/>
                </a:cubicBezTo>
              </a:path>
            </a:pathLst>
          </a:cu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3"/>
          <p:cNvSpPr txBox="1"/>
          <p:nvPr>
            <p:ph idx="12" type="sldNum"/>
          </p:nvPr>
        </p:nvSpPr>
        <p:spPr>
          <a:xfrm>
            <a:off x="8610600" y="62039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55925" y="6041387"/>
            <a:ext cx="1816827" cy="585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" name="Google Shape;115;p3"/>
          <p:cNvCxnSpPr/>
          <p:nvPr/>
        </p:nvCxnSpPr>
        <p:spPr>
          <a:xfrm>
            <a:off x="-19050" y="1047750"/>
            <a:ext cx="11258700" cy="3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16" name="Google Shape;116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56550" y="2321842"/>
            <a:ext cx="4154726" cy="430503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</p:pic>
      <p:pic>
        <p:nvPicPr>
          <p:cNvPr id="117" name="Google Shape;117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25550" y="3100875"/>
            <a:ext cx="2590424" cy="3376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</p:pic>
      <p:pic>
        <p:nvPicPr>
          <p:cNvPr id="118" name="Google Shape;118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436125" y="3421150"/>
            <a:ext cx="4322002" cy="178783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/>
          <p:nvPr/>
        </p:nvSpPr>
        <p:spPr>
          <a:xfrm>
            <a:off x="0" y="5352301"/>
            <a:ext cx="12190338" cy="1502341"/>
          </a:xfrm>
          <a:custGeom>
            <a:rect b="b" l="l" r="r" t="t"/>
            <a:pathLst>
              <a:path extrusionOk="0" h="20876" w="21600">
                <a:moveTo>
                  <a:pt x="12796" y="7279"/>
                </a:moveTo>
                <a:cubicBezTo>
                  <a:pt x="6734" y="21599"/>
                  <a:pt x="1977" y="19295"/>
                  <a:pt x="0" y="14999"/>
                </a:cubicBezTo>
                <a:lnTo>
                  <a:pt x="0" y="20875"/>
                </a:lnTo>
                <a:lnTo>
                  <a:pt x="21600" y="20875"/>
                </a:lnTo>
                <a:lnTo>
                  <a:pt x="21600" y="3710"/>
                </a:lnTo>
                <a:cubicBezTo>
                  <a:pt x="21242" y="2616"/>
                  <a:pt x="20203" y="0"/>
                  <a:pt x="18450" y="0"/>
                </a:cubicBezTo>
                <a:cubicBezTo>
                  <a:pt x="17036" y="-1"/>
                  <a:pt x="15157" y="1701"/>
                  <a:pt x="12796" y="7279"/>
                </a:cubicBezTo>
              </a:path>
            </a:pathLst>
          </a:custGeom>
          <a:gradFill>
            <a:gsLst>
              <a:gs pos="0">
                <a:srgbClr val="448EDC"/>
              </a:gs>
              <a:gs pos="100000">
                <a:srgbClr val="1F4D7F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4"/>
          <p:cNvPicPr preferRelativeResize="0"/>
          <p:nvPr/>
        </p:nvPicPr>
        <p:blipFill rotWithShape="1">
          <a:blip r:embed="rId3">
            <a:alphaModFix amt="7000"/>
          </a:blip>
          <a:srcRect b="20503" l="3965" r="31137" t="3698"/>
          <a:stretch/>
        </p:blipFill>
        <p:spPr>
          <a:xfrm>
            <a:off x="0" y="-182150"/>
            <a:ext cx="12192001" cy="70401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</p:pic>
      <p:sp>
        <p:nvSpPr>
          <p:cNvPr id="126" name="Google Shape;126;p4"/>
          <p:cNvSpPr txBox="1"/>
          <p:nvPr/>
        </p:nvSpPr>
        <p:spPr>
          <a:xfrm>
            <a:off x="124691" y="435600"/>
            <a:ext cx="11793735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9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Dr. Cook  - </a:t>
            </a:r>
            <a:r>
              <a:rPr b="1" i="1" lang="en-US" sz="29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Class: The Social Order</a:t>
            </a:r>
            <a:endParaRPr b="1" i="1" sz="15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4"/>
          <p:cNvSpPr txBox="1"/>
          <p:nvPr/>
        </p:nvSpPr>
        <p:spPr>
          <a:xfrm>
            <a:off x="1632750" y="1218275"/>
            <a:ext cx="9606900" cy="23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Class is not determined by conformity to criteria. It is, rather, subjective, the living expression of character arising from the person's essential triune nature – </a:t>
            </a: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Body, Soul,</a:t>
            </a: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Spirit,</a:t>
            </a: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one necessarily chosen as a dominant "way of life."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-825" y="5810251"/>
            <a:ext cx="12192012" cy="1047766"/>
          </a:xfrm>
          <a:custGeom>
            <a:rect b="b" l="l" r="r" t="t"/>
            <a:pathLst>
              <a:path extrusionOk="0" h="20876" w="21600">
                <a:moveTo>
                  <a:pt x="12796" y="7279"/>
                </a:moveTo>
                <a:cubicBezTo>
                  <a:pt x="6734" y="21599"/>
                  <a:pt x="1977" y="19295"/>
                  <a:pt x="0" y="14999"/>
                </a:cubicBezTo>
                <a:lnTo>
                  <a:pt x="0" y="20875"/>
                </a:lnTo>
                <a:lnTo>
                  <a:pt x="21600" y="20875"/>
                </a:lnTo>
                <a:lnTo>
                  <a:pt x="21600" y="3710"/>
                </a:lnTo>
                <a:cubicBezTo>
                  <a:pt x="21242" y="2616"/>
                  <a:pt x="20203" y="0"/>
                  <a:pt x="18450" y="0"/>
                </a:cubicBezTo>
                <a:cubicBezTo>
                  <a:pt x="17036" y="-1"/>
                  <a:pt x="15157" y="1701"/>
                  <a:pt x="12796" y="7279"/>
                </a:cubicBezTo>
              </a:path>
            </a:pathLst>
          </a:cu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4"/>
          <p:cNvSpPr txBox="1"/>
          <p:nvPr>
            <p:ph idx="12" type="sldNum"/>
          </p:nvPr>
        </p:nvSpPr>
        <p:spPr>
          <a:xfrm>
            <a:off x="8610600" y="62039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55925" y="6041387"/>
            <a:ext cx="1816827" cy="585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4"/>
          <p:cNvCxnSpPr/>
          <p:nvPr/>
        </p:nvCxnSpPr>
        <p:spPr>
          <a:xfrm>
            <a:off x="-19050" y="1047750"/>
            <a:ext cx="11258700" cy="3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32" name="Google Shape;132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34850" y="2716700"/>
            <a:ext cx="2770101" cy="360572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</p:pic>
      <p:pic>
        <p:nvPicPr>
          <p:cNvPr id="133" name="Google Shape;133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85999" y="2716701"/>
            <a:ext cx="3124601" cy="263224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"/>
          <p:cNvSpPr/>
          <p:nvPr/>
        </p:nvSpPr>
        <p:spPr>
          <a:xfrm>
            <a:off x="0" y="5352301"/>
            <a:ext cx="12190338" cy="1502341"/>
          </a:xfrm>
          <a:custGeom>
            <a:rect b="b" l="l" r="r" t="t"/>
            <a:pathLst>
              <a:path extrusionOk="0" h="20876" w="21600">
                <a:moveTo>
                  <a:pt x="12796" y="7279"/>
                </a:moveTo>
                <a:cubicBezTo>
                  <a:pt x="6734" y="21599"/>
                  <a:pt x="1977" y="19295"/>
                  <a:pt x="0" y="14999"/>
                </a:cubicBezTo>
                <a:lnTo>
                  <a:pt x="0" y="20875"/>
                </a:lnTo>
                <a:lnTo>
                  <a:pt x="21600" y="20875"/>
                </a:lnTo>
                <a:lnTo>
                  <a:pt x="21600" y="3710"/>
                </a:lnTo>
                <a:cubicBezTo>
                  <a:pt x="21242" y="2616"/>
                  <a:pt x="20203" y="0"/>
                  <a:pt x="18450" y="0"/>
                </a:cubicBezTo>
                <a:cubicBezTo>
                  <a:pt x="17036" y="-1"/>
                  <a:pt x="15157" y="1701"/>
                  <a:pt x="12796" y="7279"/>
                </a:cubicBezTo>
              </a:path>
            </a:pathLst>
          </a:custGeom>
          <a:gradFill>
            <a:gsLst>
              <a:gs pos="0">
                <a:srgbClr val="448EDC"/>
              </a:gs>
              <a:gs pos="100000">
                <a:srgbClr val="1F4D7F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5"/>
          <p:cNvPicPr preferRelativeResize="0"/>
          <p:nvPr/>
        </p:nvPicPr>
        <p:blipFill rotWithShape="1">
          <a:blip r:embed="rId3">
            <a:alphaModFix amt="7000"/>
          </a:blip>
          <a:srcRect b="20503" l="3965" r="31137" t="3698"/>
          <a:stretch/>
        </p:blipFill>
        <p:spPr>
          <a:xfrm>
            <a:off x="0" y="-182150"/>
            <a:ext cx="12192001" cy="70401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</p:pic>
      <p:sp>
        <p:nvSpPr>
          <p:cNvPr id="141" name="Google Shape;141;p5"/>
          <p:cNvSpPr txBox="1"/>
          <p:nvPr/>
        </p:nvSpPr>
        <p:spPr>
          <a:xfrm>
            <a:off x="135826" y="508869"/>
            <a:ext cx="11580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9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Principal Support Providers During the 2020-21 School Year</a:t>
            </a:r>
            <a:endParaRPr b="1" i="0" sz="1500" u="sng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5"/>
          <p:cNvSpPr txBox="1"/>
          <p:nvPr/>
        </p:nvSpPr>
        <p:spPr>
          <a:xfrm>
            <a:off x="1632750" y="1218275"/>
            <a:ext cx="9606900" cy="246218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Charged with incorporating </a:t>
            </a: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Body, Soul,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Spirit 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Principal goal setting and evaluation process.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Committee was formed by Personnel Services of various stakeholders to revise documents and the process for all administrators, confidential, and supervisory employees.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-825" y="5810251"/>
            <a:ext cx="12192012" cy="1047766"/>
          </a:xfrm>
          <a:custGeom>
            <a:rect b="b" l="l" r="r" t="t"/>
            <a:pathLst>
              <a:path extrusionOk="0" h="20876" w="21600">
                <a:moveTo>
                  <a:pt x="12796" y="7279"/>
                </a:moveTo>
                <a:cubicBezTo>
                  <a:pt x="6734" y="21599"/>
                  <a:pt x="1977" y="19295"/>
                  <a:pt x="0" y="14999"/>
                </a:cubicBezTo>
                <a:lnTo>
                  <a:pt x="0" y="20875"/>
                </a:lnTo>
                <a:lnTo>
                  <a:pt x="21600" y="20875"/>
                </a:lnTo>
                <a:lnTo>
                  <a:pt x="21600" y="3710"/>
                </a:lnTo>
                <a:cubicBezTo>
                  <a:pt x="21242" y="2616"/>
                  <a:pt x="20203" y="0"/>
                  <a:pt x="18450" y="0"/>
                </a:cubicBezTo>
                <a:cubicBezTo>
                  <a:pt x="17036" y="-1"/>
                  <a:pt x="15157" y="1701"/>
                  <a:pt x="12796" y="7279"/>
                </a:cubicBezTo>
              </a:path>
            </a:pathLst>
          </a:cu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5"/>
          <p:cNvSpPr txBox="1"/>
          <p:nvPr>
            <p:ph idx="12" type="sldNum"/>
          </p:nvPr>
        </p:nvSpPr>
        <p:spPr>
          <a:xfrm>
            <a:off x="8610600" y="62039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55925" y="6041387"/>
            <a:ext cx="1816827" cy="585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" name="Google Shape;146;p5"/>
          <p:cNvCxnSpPr/>
          <p:nvPr/>
        </p:nvCxnSpPr>
        <p:spPr>
          <a:xfrm>
            <a:off x="-19050" y="1047750"/>
            <a:ext cx="11258700" cy="3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47" name="Google Shape;147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5175" y="2754300"/>
            <a:ext cx="5740135" cy="34496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</p:pic>
      <p:pic>
        <p:nvPicPr>
          <p:cNvPr id="148" name="Google Shape;148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21476" y="2557945"/>
            <a:ext cx="5194350" cy="270729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"/>
          <p:cNvSpPr/>
          <p:nvPr/>
        </p:nvSpPr>
        <p:spPr>
          <a:xfrm>
            <a:off x="0" y="5352301"/>
            <a:ext cx="12190338" cy="1502341"/>
          </a:xfrm>
          <a:custGeom>
            <a:rect b="b" l="l" r="r" t="t"/>
            <a:pathLst>
              <a:path extrusionOk="0" h="20876" w="21600">
                <a:moveTo>
                  <a:pt x="12796" y="7279"/>
                </a:moveTo>
                <a:cubicBezTo>
                  <a:pt x="6734" y="21599"/>
                  <a:pt x="1977" y="19295"/>
                  <a:pt x="0" y="14999"/>
                </a:cubicBezTo>
                <a:lnTo>
                  <a:pt x="0" y="20875"/>
                </a:lnTo>
                <a:lnTo>
                  <a:pt x="21600" y="20875"/>
                </a:lnTo>
                <a:lnTo>
                  <a:pt x="21600" y="3710"/>
                </a:lnTo>
                <a:cubicBezTo>
                  <a:pt x="21242" y="2616"/>
                  <a:pt x="20203" y="0"/>
                  <a:pt x="18450" y="0"/>
                </a:cubicBezTo>
                <a:cubicBezTo>
                  <a:pt x="17036" y="-1"/>
                  <a:pt x="15157" y="1701"/>
                  <a:pt x="12796" y="7279"/>
                </a:cubicBezTo>
              </a:path>
            </a:pathLst>
          </a:custGeom>
          <a:gradFill>
            <a:gsLst>
              <a:gs pos="0">
                <a:srgbClr val="448EDC"/>
              </a:gs>
              <a:gs pos="100000">
                <a:srgbClr val="1F4D7F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6"/>
          <p:cNvPicPr preferRelativeResize="0"/>
          <p:nvPr/>
        </p:nvPicPr>
        <p:blipFill rotWithShape="1">
          <a:blip r:embed="rId3">
            <a:alphaModFix amt="7000"/>
          </a:blip>
          <a:srcRect b="20503" l="3965" r="31137" t="3698"/>
          <a:stretch/>
        </p:blipFill>
        <p:spPr>
          <a:xfrm>
            <a:off x="-1663" y="-185509"/>
            <a:ext cx="12192001" cy="70401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</p:pic>
      <p:sp>
        <p:nvSpPr>
          <p:cNvPr id="156" name="Google Shape;156;p6"/>
          <p:cNvSpPr txBox="1"/>
          <p:nvPr/>
        </p:nvSpPr>
        <p:spPr>
          <a:xfrm>
            <a:off x="505690" y="409479"/>
            <a:ext cx="11057313" cy="7232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35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Foundation for Excellence – </a:t>
            </a:r>
            <a:r>
              <a:rPr b="0" i="1" lang="en-US" sz="32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Body, Soul, and Spirit</a:t>
            </a:r>
            <a:endParaRPr b="0" i="1" sz="32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6"/>
          <p:cNvSpPr txBox="1"/>
          <p:nvPr/>
        </p:nvSpPr>
        <p:spPr>
          <a:xfrm>
            <a:off x="1185355" y="829881"/>
            <a:ext cx="9817964" cy="429345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2" marL="95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5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Body:  </a:t>
            </a: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Brain and its five (5) senses: touch, sight, hearing, smell, taste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5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Physical fitness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5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1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2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Leader who is visible and displays respectful grooming and attire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2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2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Leader who listens for understanding and does not take offense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2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2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 environment that is aesthetically appealing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2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2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 environment that is rich in imagery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2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2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 culture of excellence in service to all </a:t>
            </a:r>
            <a:endParaRPr b="1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6"/>
          <p:cNvSpPr/>
          <p:nvPr/>
        </p:nvSpPr>
        <p:spPr>
          <a:xfrm>
            <a:off x="-837" y="5810234"/>
            <a:ext cx="12192012" cy="1047766"/>
          </a:xfrm>
          <a:custGeom>
            <a:rect b="b" l="l" r="r" t="t"/>
            <a:pathLst>
              <a:path extrusionOk="0" h="20876" w="21600">
                <a:moveTo>
                  <a:pt x="12796" y="7279"/>
                </a:moveTo>
                <a:cubicBezTo>
                  <a:pt x="6734" y="21599"/>
                  <a:pt x="1977" y="19295"/>
                  <a:pt x="0" y="14999"/>
                </a:cubicBezTo>
                <a:lnTo>
                  <a:pt x="0" y="20875"/>
                </a:lnTo>
                <a:lnTo>
                  <a:pt x="21600" y="20875"/>
                </a:lnTo>
                <a:lnTo>
                  <a:pt x="21600" y="3710"/>
                </a:lnTo>
                <a:cubicBezTo>
                  <a:pt x="21242" y="2616"/>
                  <a:pt x="20203" y="0"/>
                  <a:pt x="18450" y="0"/>
                </a:cubicBezTo>
                <a:cubicBezTo>
                  <a:pt x="17036" y="-1"/>
                  <a:pt x="15157" y="1701"/>
                  <a:pt x="12796" y="7279"/>
                </a:cubicBezTo>
              </a:path>
            </a:pathLst>
          </a:cu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"/>
          <p:cNvSpPr txBox="1"/>
          <p:nvPr>
            <p:ph idx="12" type="sldNum"/>
          </p:nvPr>
        </p:nvSpPr>
        <p:spPr>
          <a:xfrm>
            <a:off x="8610600" y="62039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55925" y="6041387"/>
            <a:ext cx="1816827" cy="585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1" name="Google Shape;161;p6"/>
          <p:cNvCxnSpPr/>
          <p:nvPr/>
        </p:nvCxnSpPr>
        <p:spPr>
          <a:xfrm>
            <a:off x="-19050" y="1047750"/>
            <a:ext cx="11258700" cy="3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"/>
          <p:cNvSpPr/>
          <p:nvPr/>
        </p:nvSpPr>
        <p:spPr>
          <a:xfrm>
            <a:off x="0" y="5352301"/>
            <a:ext cx="12190338" cy="1502341"/>
          </a:xfrm>
          <a:custGeom>
            <a:rect b="b" l="l" r="r" t="t"/>
            <a:pathLst>
              <a:path extrusionOk="0" h="20876" w="21600">
                <a:moveTo>
                  <a:pt x="12796" y="7279"/>
                </a:moveTo>
                <a:cubicBezTo>
                  <a:pt x="6734" y="21599"/>
                  <a:pt x="1977" y="19295"/>
                  <a:pt x="0" y="14999"/>
                </a:cubicBezTo>
                <a:lnTo>
                  <a:pt x="0" y="20875"/>
                </a:lnTo>
                <a:lnTo>
                  <a:pt x="21600" y="20875"/>
                </a:lnTo>
                <a:lnTo>
                  <a:pt x="21600" y="3710"/>
                </a:lnTo>
                <a:cubicBezTo>
                  <a:pt x="21242" y="2616"/>
                  <a:pt x="20203" y="0"/>
                  <a:pt x="18450" y="0"/>
                </a:cubicBezTo>
                <a:cubicBezTo>
                  <a:pt x="17036" y="-1"/>
                  <a:pt x="15157" y="1701"/>
                  <a:pt x="12796" y="7279"/>
                </a:cubicBezTo>
              </a:path>
            </a:pathLst>
          </a:custGeom>
          <a:gradFill>
            <a:gsLst>
              <a:gs pos="0">
                <a:srgbClr val="448EDC"/>
              </a:gs>
              <a:gs pos="100000">
                <a:srgbClr val="1F4D7F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7"/>
          <p:cNvPicPr preferRelativeResize="0"/>
          <p:nvPr/>
        </p:nvPicPr>
        <p:blipFill rotWithShape="1">
          <a:blip r:embed="rId3">
            <a:alphaModFix amt="7000"/>
          </a:blip>
          <a:srcRect b="20503" l="3965" r="31137" t="3698"/>
          <a:stretch/>
        </p:blipFill>
        <p:spPr>
          <a:xfrm>
            <a:off x="-1663" y="-185509"/>
            <a:ext cx="12192001" cy="70401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</p:pic>
      <p:sp>
        <p:nvSpPr>
          <p:cNvPr id="169" name="Google Shape;169;p7"/>
          <p:cNvSpPr txBox="1"/>
          <p:nvPr/>
        </p:nvSpPr>
        <p:spPr>
          <a:xfrm>
            <a:off x="364374" y="174140"/>
            <a:ext cx="11057313" cy="7232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35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Foundation for Excellence – </a:t>
            </a:r>
            <a:r>
              <a:rPr b="0" i="1" lang="en-US" sz="21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Growth Measurement Indicators</a:t>
            </a:r>
            <a:endParaRPr b="0" i="1" sz="21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7"/>
          <p:cNvSpPr txBox="1"/>
          <p:nvPr/>
        </p:nvSpPr>
        <p:spPr>
          <a:xfrm>
            <a:off x="673331" y="549921"/>
            <a:ext cx="10680469" cy="567844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2" marL="95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5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Body:  </a:t>
            </a: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Brain and its five (5) senses: touch, sight, hearing, smell, taste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5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Physical fitness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5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1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2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Leader who is visible and displays respectful grooming and attire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urier New"/>
              <a:buChar char="o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Strengthens participation, engagement, connection, support, and sense of belonging with 	others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2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Leader who listens for understanding and does not take offense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6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urier New"/>
              <a:buChar char="o"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Recognizes and uses professional influence with staff and the community to develop a 	climate of trust, mutual respect, and honesty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2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 environment that is aesthetically appealing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3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urier New"/>
              <a:buChar char="o"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Ensures a functional, safe, and clean environment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2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 environment that is rich in imagery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6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urier New"/>
              <a:buChar char="o"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Reviews the physical plant and grounds to ensure the imagery reflects the 	demographics of the educational community</a:t>
            </a:r>
            <a:endParaRPr b="1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2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 culture of excellence in service to all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3" marL="438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urier New"/>
              <a:buChar char="o"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Encourages and inspires others to higher levels of 			 	  	 	performance, commitment, and motivation by modeling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95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transparent and responsible actions 	 	 	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7"/>
          <p:cNvSpPr/>
          <p:nvPr/>
        </p:nvSpPr>
        <p:spPr>
          <a:xfrm>
            <a:off x="-19050" y="5806876"/>
            <a:ext cx="12192012" cy="1047766"/>
          </a:xfrm>
          <a:custGeom>
            <a:rect b="b" l="l" r="r" t="t"/>
            <a:pathLst>
              <a:path extrusionOk="0" h="20876" w="21600">
                <a:moveTo>
                  <a:pt x="12796" y="7279"/>
                </a:moveTo>
                <a:cubicBezTo>
                  <a:pt x="6734" y="21599"/>
                  <a:pt x="1977" y="19295"/>
                  <a:pt x="0" y="14999"/>
                </a:cubicBezTo>
                <a:lnTo>
                  <a:pt x="0" y="20875"/>
                </a:lnTo>
                <a:lnTo>
                  <a:pt x="21600" y="20875"/>
                </a:lnTo>
                <a:lnTo>
                  <a:pt x="21600" y="3710"/>
                </a:lnTo>
                <a:cubicBezTo>
                  <a:pt x="21242" y="2616"/>
                  <a:pt x="20203" y="0"/>
                  <a:pt x="18450" y="0"/>
                </a:cubicBezTo>
                <a:cubicBezTo>
                  <a:pt x="17036" y="-1"/>
                  <a:pt x="15157" y="1701"/>
                  <a:pt x="12796" y="7279"/>
                </a:cubicBezTo>
              </a:path>
            </a:pathLst>
          </a:cu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7"/>
          <p:cNvSpPr txBox="1"/>
          <p:nvPr>
            <p:ph idx="12" type="sldNum"/>
          </p:nvPr>
        </p:nvSpPr>
        <p:spPr>
          <a:xfrm>
            <a:off x="8610600" y="62039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55925" y="6041387"/>
            <a:ext cx="1816827" cy="585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4" name="Google Shape;174;p7"/>
          <p:cNvCxnSpPr/>
          <p:nvPr/>
        </p:nvCxnSpPr>
        <p:spPr>
          <a:xfrm>
            <a:off x="0" y="859285"/>
            <a:ext cx="12207725" cy="3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bf056321f88be8f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81" name="Google Shape;181;gbf056321f88be8f_0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82" name="Google Shape;182;gbf056321f88be8f_0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83" name="Google Shape;183;gbf056321f88be8f_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bf056321f88be8f_8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/>
          </a:p>
        </p:txBody>
      </p:sp>
      <p:sp>
        <p:nvSpPr>
          <p:cNvPr id="190" name="Google Shape;190;gbf056321f88be8f_8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91" name="Google Shape;191;gbf056321f88be8f_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USD New 2021 Template">
  <a:themeElements>
    <a:clrScheme name="30009-Whirlwind PowerPoint Templa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F1B57"/>
      </a:accent1>
      <a:accent2>
        <a:srgbClr val="FFBD00"/>
      </a:accent2>
      <a:accent3>
        <a:srgbClr val="FF005B"/>
      </a:accent3>
      <a:accent4>
        <a:srgbClr val="00EEB3"/>
      </a:accent4>
      <a:accent5>
        <a:srgbClr val="00C5D6"/>
      </a:accent5>
      <a:accent6>
        <a:srgbClr val="236DBB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RHEA MCIVER-GIBBS</dc:creator>
</cp:coreProperties>
</file>